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10719" r:id="rId9"/>
    <p:sldId id="263" r:id="rId10"/>
    <p:sldId id="264" r:id="rId11"/>
    <p:sldId id="265" r:id="rId12"/>
    <p:sldId id="266" r:id="rId13"/>
    <p:sldId id="10717" r:id="rId14"/>
    <p:sldId id="10718" r:id="rId15"/>
    <p:sldId id="270" r:id="rId16"/>
    <p:sldId id="271" r:id="rId17"/>
    <p:sldId id="272" r:id="rId18"/>
    <p:sldId id="273" r:id="rId19"/>
    <p:sldId id="10715" r:id="rId20"/>
    <p:sldId id="274" r:id="rId21"/>
    <p:sldId id="275" r:id="rId22"/>
    <p:sldId id="276" r:id="rId23"/>
    <p:sldId id="277" r:id="rId24"/>
    <p:sldId id="278" r:id="rId25"/>
    <p:sldId id="10714" r:id="rId26"/>
    <p:sldId id="280" r:id="rId27"/>
    <p:sldId id="267" r:id="rId28"/>
    <p:sldId id="281" r:id="rId29"/>
    <p:sldId id="268" r:id="rId30"/>
    <p:sldId id="269" r:id="rId31"/>
  </p:sldIdLst>
  <p:sldSz cx="12192000" cy="6858000"/>
  <p:notesSz cx="7010400" cy="9296400"/>
  <p:embeddedFontLst>
    <p:embeddedFont>
      <p:font typeface="Arial Black" panose="020B0A04020102020204" pitchFamily="34" charset="0"/>
      <p:regular r:id="rId33"/>
      <p:bold r:id="rId34"/>
    </p:embeddedFont>
    <p:embeddedFont>
      <p:font typeface="Cambria Math" panose="02040503050406030204" pitchFamily="18"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gEWiwUUXp5qV4JRT28rU0DjoGl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E97132"/>
    <a:srgbClr val="00B050"/>
    <a:srgbClr val="D55C01"/>
    <a:srgbClr val="E9AD7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98" autoAdjust="0"/>
    <p:restoredTop sz="74034" autoAdjust="0"/>
  </p:normalViewPr>
  <p:slideViewPr>
    <p:cSldViewPr snapToGrid="0">
      <p:cViewPr varScale="1">
        <p:scale>
          <a:sx n="45" d="100"/>
          <a:sy n="45" d="100"/>
        </p:scale>
        <p:origin x="80"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3277b82dfb6_0_67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31" name="Google Shape;31;g3277b82dfb6_0_672: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 name="Google Shape;32;g3277b82dfb6_0_672:notes"/>
          <p:cNvSpPr txBox="1">
            <a:spLocks noGrp="1"/>
          </p:cNvSpPr>
          <p:nvPr>
            <p:ph type="body" idx="1"/>
          </p:nvPr>
        </p:nvSpPr>
        <p:spPr>
          <a:xfrm>
            <a:off x="701675" y="4416425"/>
            <a:ext cx="5607000" cy="41814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277b82dfb6_0_8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4" name="Google Shape;204;g3277b82dfb6_0_837: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Key contribution of this work is using the transposed-CNN model for the tabular input to predict S-parameter across multiple frequencies.</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The transposed convolutional layers are introduced</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cap="none" dirty="0">
                <a:solidFill>
                  <a:schemeClr val="dk1"/>
                </a:solidFill>
                <a:latin typeface="Arial"/>
                <a:ea typeface="Arial"/>
                <a:cs typeface="Arial"/>
                <a:sym typeface="Arial"/>
              </a:rPr>
              <a:t>Because the</a:t>
            </a:r>
            <a:r>
              <a:rPr lang="en-US" dirty="0"/>
              <a:t> tabular inputs consist of a small number of parameters, but  the output requires a higher dimensional representation..</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So the transposed layer does something kind of opposite of conventional convolutional layer and expand the </a:t>
            </a:r>
            <a:r>
              <a:rPr lang="en-US" dirty="0" err="1"/>
              <a:t>dimentionality</a:t>
            </a:r>
            <a:r>
              <a:rPr lang="en-US" dirty="0"/>
              <a:t>. </a:t>
            </a:r>
          </a:p>
        </p:txBody>
      </p:sp>
      <p:sp>
        <p:nvSpPr>
          <p:cNvPr id="205" name="Google Shape;205;g3277b82dfb6_0_837: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277b82dfb6_0_8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1" name="Google Shape;221;g3277b82dfb6_0_853: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endParaRPr lang="en-US" dirty="0"/>
          </a:p>
        </p:txBody>
      </p:sp>
      <p:sp>
        <p:nvSpPr>
          <p:cNvPr id="222" name="Google Shape;222;g3277b82dfb6_0_853: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277b82dfb6_0_8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9" name="Google Shape;239;g3277b82dfb6_0_87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b="0" i="0" u="none" strike="noStrike" dirty="0">
                <a:latin typeface="Arial"/>
                <a:ea typeface="Arial"/>
                <a:cs typeface="Arial"/>
                <a:sym typeface="Arial"/>
              </a:rPr>
              <a:t>This approach enables the application of various image processing techniques in the AI field. Can leveraging data augmentation strategies</a:t>
            </a:r>
            <a:endParaRPr dirty="0"/>
          </a:p>
          <a:p>
            <a:pPr marL="457200" marR="0" lvl="0" indent="-228600" algn="l" rtl="0">
              <a:lnSpc>
                <a:spcPct val="100000"/>
              </a:lnSpc>
              <a:spcBef>
                <a:spcPts val="360"/>
              </a:spcBef>
              <a:spcAft>
                <a:spcPts val="0"/>
              </a:spcAft>
              <a:buSzPts val="1400"/>
              <a:buNone/>
            </a:pPr>
            <a:endParaRPr dirty="0"/>
          </a:p>
        </p:txBody>
      </p:sp>
      <p:sp>
        <p:nvSpPr>
          <p:cNvPr id="240" name="Google Shape;240;g3277b82dfb6_0_87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5D7F5FF9-E647-0B08-A48B-06D21841741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29295166-38E6-CDC5-3071-2B28FA10EC37}"/>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r>
              <a:rPr lang="en-US" dirty="0"/>
              <a:t>each approach is suitable for different application, requiring more studies </a:t>
            </a:r>
          </a:p>
          <a:p>
            <a:pPr marL="457200" lvl="0" indent="-228600" algn="l" rtl="0">
              <a:lnSpc>
                <a:spcPct val="100000"/>
              </a:lnSpc>
              <a:spcBef>
                <a:spcPts val="360"/>
              </a:spcBef>
              <a:spcAft>
                <a:spcPts val="0"/>
              </a:spcAft>
              <a:buSzPts val="1400"/>
              <a:buNone/>
            </a:pPr>
            <a:endParaRPr lang="en-US" dirty="0"/>
          </a:p>
          <a:p>
            <a:pPr marL="457200" lvl="0" indent="-228600" algn="l" rtl="0">
              <a:lnSpc>
                <a:spcPct val="100000"/>
              </a:lnSpc>
              <a:spcBef>
                <a:spcPts val="360"/>
              </a:spcBef>
              <a:spcAft>
                <a:spcPts val="0"/>
              </a:spcAft>
              <a:buSzPts val="1400"/>
              <a:buNone/>
            </a:pPr>
            <a:r>
              <a:rPr lang="en-US" dirty="0"/>
              <a:t>More general challenge is </a:t>
            </a:r>
          </a:p>
          <a:p>
            <a:pPr marL="457200" lvl="0" indent="-228600" algn="l" rtl="0">
              <a:lnSpc>
                <a:spcPct val="100000"/>
              </a:lnSpc>
              <a:spcBef>
                <a:spcPts val="360"/>
              </a:spcBef>
              <a:spcAft>
                <a:spcPts val="0"/>
              </a:spcAft>
              <a:buSzPts val="1400"/>
              <a:buNone/>
            </a:pPr>
            <a:r>
              <a:rPr lang="en-US" dirty="0"/>
              <a:t>ML model performance essentially depends highly on the quality and </a:t>
            </a:r>
            <a:r>
              <a:rPr lang="en-US" dirty="0" err="1"/>
              <a:t>quatity</a:t>
            </a:r>
            <a:r>
              <a:rPr lang="en-US" dirty="0"/>
              <a:t> of the dataset</a:t>
            </a:r>
            <a:endParaRPr dirty="0"/>
          </a:p>
        </p:txBody>
      </p:sp>
      <p:sp>
        <p:nvSpPr>
          <p:cNvPr id="255" name="Google Shape;255;g3277b82dfb6_0_885:notes">
            <a:extLst>
              <a:ext uri="{FF2B5EF4-FFF2-40B4-BE49-F238E27FC236}">
                <a16:creationId xmlns:a16="http://schemas.microsoft.com/office/drawing/2014/main" id="{439216C1-16EF-40E6-7324-15E5FA91D3D1}"/>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87311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BFFAB9FD-0985-54CF-83FA-DAB3FC2FA88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E6E7C811-AEE6-8A1C-E1CA-FB5B637960AF}"/>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r>
              <a:rPr lang="en-US" dirty="0"/>
              <a:t>Shows promising result in increasing accuracy and dataset required for model training.</a:t>
            </a:r>
          </a:p>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BD652F40-FEE9-FEEF-1D7F-E3D9F3D729A8}"/>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5437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77b82dfb6_0_9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a:p>
        </p:txBody>
      </p:sp>
      <p:sp>
        <p:nvSpPr>
          <p:cNvPr id="283" name="Google Shape;283;g3277b82dfb6_0_9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277b82dfb6_0_928: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The inverse design optimization stage utilizes the ML surrogate model for performance evaluation, and quickly synthesize a RF passive design that satisfy the target given by the designer.</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endParaRPr dirty="0"/>
          </a:p>
        </p:txBody>
      </p:sp>
      <p:sp>
        <p:nvSpPr>
          <p:cNvPr id="302" name="Google Shape;302;g3277b82dfb6_0_9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77b82dfb6_0_9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09" name="Google Shape;309;g3277b82dfb6_0_9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277b82dfb6_0_94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92CDB9B4-82FC-AEB1-10AE-AE287CE10DA6}"/>
            </a:ext>
          </a:extLst>
        </p:cNvPr>
        <p:cNvGrpSpPr/>
        <p:nvPr/>
      </p:nvGrpSpPr>
      <p:grpSpPr>
        <a:xfrm>
          <a:off x="0" y="0"/>
          <a:ext cx="0" cy="0"/>
          <a:chOff x="0" y="0"/>
          <a:chExt cx="0" cy="0"/>
        </a:xfrm>
      </p:grpSpPr>
      <p:sp>
        <p:nvSpPr>
          <p:cNvPr id="317" name="Google Shape;317;g3277b82dfb6_0_942:notes">
            <a:extLst>
              <a:ext uri="{FF2B5EF4-FFF2-40B4-BE49-F238E27FC236}">
                <a16:creationId xmlns:a16="http://schemas.microsoft.com/office/drawing/2014/main" id="{02CDB9E9-3051-ACDD-4B84-4D01DACF496B}"/>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a:extLst>
              <a:ext uri="{FF2B5EF4-FFF2-40B4-BE49-F238E27FC236}">
                <a16:creationId xmlns:a16="http://schemas.microsoft.com/office/drawing/2014/main" id="{16CE3402-8081-A613-D1AB-9203ACAE504C}"/>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5417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3277b82dfb6_0_68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dirty="0"/>
              <a:t>RFICs are essential in our daily lives, powering the wireless systems in devices like from smartphones and </a:t>
            </a:r>
            <a:r>
              <a:rPr lang="en-US" dirty="0" err="1"/>
              <a:t>WiFi</a:t>
            </a:r>
            <a:r>
              <a:rPr lang="en-US" dirty="0"/>
              <a:t> routers to satellite communication and radar.</a:t>
            </a:r>
            <a:endParaRPr dirty="0"/>
          </a:p>
          <a:p>
            <a:pPr marL="457200" marR="0" lvl="0" indent="-228600" algn="l" rtl="0">
              <a:lnSpc>
                <a:spcPct val="100000"/>
              </a:lnSpc>
              <a:spcBef>
                <a:spcPts val="360"/>
              </a:spcBef>
              <a:spcAft>
                <a:spcPts val="0"/>
              </a:spcAft>
              <a:buClr>
                <a:srgbClr val="000000"/>
              </a:buClr>
              <a:buSzPts val="1400"/>
              <a:buFont typeface="Arial"/>
              <a:buNone/>
            </a:pPr>
            <a:r>
              <a:rPr lang="en-US" dirty="0"/>
              <a:t>RF circuit design can be divided into two objectives, active component design and passive component design.</a:t>
            </a:r>
            <a:endParaRPr dirty="0"/>
          </a:p>
          <a:p>
            <a:pPr marL="0" lvl="0" indent="0" algn="l" rtl="0">
              <a:lnSpc>
                <a:spcPct val="100000"/>
              </a:lnSpc>
              <a:spcBef>
                <a:spcPts val="360"/>
              </a:spcBef>
              <a:spcAft>
                <a:spcPts val="0"/>
              </a:spcAft>
              <a:buSzPts val="1400"/>
              <a:buNone/>
            </a:pPr>
            <a:endParaRPr dirty="0"/>
          </a:p>
        </p:txBody>
      </p:sp>
      <p:sp>
        <p:nvSpPr>
          <p:cNvPr id="41" name="Google Shape;41;g3277b82dfb6_0_6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277cefa6ab_1_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277cefa6ab_1_4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This design space is inspired by the traditional ring structures seen in </a:t>
            </a:r>
            <a:r>
              <a:rPr lang="en-US" sz="1200" dirty="0"/>
              <a:t>inductor, transformer and coupler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Several parameters represent the diverse ring shape, allowing for more flexibility compared to </a:t>
            </a:r>
            <a:r>
              <a:rPr lang="en-US" sz="1200" dirty="0"/>
              <a:t>traditional octagonal rings.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Moreover, we add more parameters to represent the local deformation in the width of the ring to expands the design space even more with non-intuitive choices.</a:t>
            </a:r>
          </a:p>
          <a:p>
            <a:pPr marL="0" lvl="0" indent="0" algn="l" rtl="0">
              <a:spcBef>
                <a:spcPts val="360"/>
              </a:spcBef>
              <a:spcAft>
                <a:spcPts val="0"/>
              </a:spcAft>
              <a:buNone/>
            </a:pPr>
            <a:endParaRPr dirty="0"/>
          </a:p>
        </p:txBody>
      </p:sp>
      <p:sp>
        <p:nvSpPr>
          <p:cNvPr id="332" name="Google Shape;332;g3277cefa6ab_1_4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277cefa6ab_1_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dirty="0"/>
              <a:t>The defined design space is then optimized with Bayesian optimization and </a:t>
            </a:r>
            <a:r>
              <a:rPr lang="en-US" sz="1000" b="0" i="0" u="none" strike="noStrike" cap="none" dirty="0">
                <a:solidFill>
                  <a:schemeClr val="dk1"/>
                </a:solidFill>
                <a:latin typeface="Arial"/>
                <a:ea typeface="Arial"/>
                <a:cs typeface="Arial"/>
                <a:sym typeface="Arial"/>
              </a:rPr>
              <a:t>probabilistic decision-making.</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 this work, we specifically only optimized the design for ring structure parameters. </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Introduced local deformations are treated as noise to the design to see if </a:t>
            </a:r>
            <a:r>
              <a:rPr lang="en-US" sz="1000" dirty="0"/>
              <a:t>slight changes in the structure can lead to improved performance.</a:t>
            </a:r>
          </a:p>
          <a:p>
            <a:pPr marL="148590" lvl="0" indent="0" algn="l" rtl="0">
              <a:lnSpc>
                <a:spcPct val="100000"/>
              </a:lnSpc>
              <a:spcBef>
                <a:spcPts val="360"/>
              </a:spcBef>
              <a:spcAft>
                <a:spcPts val="0"/>
              </a:spcAft>
              <a:buClr>
                <a:srgbClr val="FF6600"/>
              </a:buClr>
              <a:buSzPts val="1260"/>
              <a:buFont typeface="Noto Sans Symbols"/>
              <a:buNone/>
            </a:pPr>
            <a:endParaRPr lang="en-US" sz="1000" dirty="0"/>
          </a:p>
          <a:p>
            <a:pPr marL="148590" lvl="0" indent="0" algn="l" rtl="0">
              <a:lnSpc>
                <a:spcPct val="100000"/>
              </a:lnSpc>
              <a:spcBef>
                <a:spcPts val="360"/>
              </a:spcBef>
              <a:spcAft>
                <a:spcPts val="0"/>
              </a:spcAft>
              <a:buClr>
                <a:srgbClr val="FF6600"/>
              </a:buClr>
              <a:buSzPts val="1260"/>
              <a:buFont typeface="Noto Sans Symbols"/>
              <a:buNone/>
            </a:pPr>
            <a:r>
              <a:rPr lang="en-US" sz="1000" dirty="0"/>
              <a:t>This is one of the highlighted result. You can see that the layout output of the framework is very not intuitive, and achieve the performance that cannot be achieved when relying on the predefined transformer behavior model in the manual design.</a:t>
            </a:r>
          </a:p>
          <a:p>
            <a:pPr marL="148590" lvl="0" indent="0" algn="l" rtl="0">
              <a:lnSpc>
                <a:spcPct val="100000"/>
              </a:lnSpc>
              <a:spcBef>
                <a:spcPts val="360"/>
              </a:spcBef>
              <a:spcAft>
                <a:spcPts val="0"/>
              </a:spcAft>
              <a:buClr>
                <a:srgbClr val="FF6600"/>
              </a:buClr>
              <a:buSzPts val="1260"/>
              <a:buFont typeface="Noto Sans Symbols"/>
              <a:buNone/>
            </a:pPr>
            <a:endParaRPr sz="1000" dirty="0"/>
          </a:p>
          <a:p>
            <a:pPr marL="0" lvl="0" indent="0" algn="l" rtl="0">
              <a:lnSpc>
                <a:spcPct val="100000"/>
              </a:lnSpc>
              <a:spcBef>
                <a:spcPts val="360"/>
              </a:spcBef>
              <a:spcAft>
                <a:spcPts val="0"/>
              </a:spcAft>
              <a:buSzPts val="1400"/>
              <a:buNone/>
            </a:pPr>
            <a:endParaRPr sz="1000" dirty="0"/>
          </a:p>
        </p:txBody>
      </p:sp>
      <p:sp>
        <p:nvSpPr>
          <p:cNvPr id="342" name="Google Shape;342;g3277cefa6ab_1_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277b82dfb6_0_96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Highly restricted in choices.</a:t>
            </a:r>
          </a:p>
          <a:p>
            <a:pPr marL="0" lvl="0" indent="0" algn="l" rtl="0">
              <a:lnSpc>
                <a:spcPct val="100000"/>
              </a:lnSpc>
              <a:spcBef>
                <a:spcPts val="360"/>
              </a:spcBef>
              <a:spcAft>
                <a:spcPts val="0"/>
              </a:spcAft>
              <a:buSzPts val="1400"/>
              <a:buNone/>
            </a:pPr>
            <a:r>
              <a:rPr lang="en-US" dirty="0"/>
              <a:t>Complete pixelated approach can unnecessary generate a very complex design space and also, the randomly scattered pixels ~~~ can lead to redundant designs. </a:t>
            </a:r>
          </a:p>
          <a:p>
            <a:pPr marL="0" lvl="0" indent="0" algn="l" rtl="0">
              <a:lnSpc>
                <a:spcPct val="100000"/>
              </a:lnSpc>
              <a:spcBef>
                <a:spcPts val="360"/>
              </a:spcBef>
              <a:spcAft>
                <a:spcPts val="0"/>
              </a:spcAft>
              <a:buSzPts val="1400"/>
              <a:buNone/>
            </a:pPr>
            <a:endParaRPr dirty="0"/>
          </a:p>
        </p:txBody>
      </p:sp>
      <p:sp>
        <p:nvSpPr>
          <p:cNvPr id="356" name="Google Shape;356;g3277b82dfb6_0_9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77b82dfb6_0_976: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71" name="Google Shape;371;g3277b82dfb6_0_9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277b82dfb6_0_98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In summary, so far, </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Improve productivity, drive innovation and </a:t>
            </a:r>
            <a:endParaRPr dirty="0"/>
          </a:p>
        </p:txBody>
      </p:sp>
      <p:sp>
        <p:nvSpPr>
          <p:cNvPr id="378" name="Google Shape;378;g3277b82dfb6_0_9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37:notes"/>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launched</a:t>
            </a:r>
            <a:endParaRPr dirty="0"/>
          </a:p>
        </p:txBody>
      </p:sp>
      <p:sp>
        <p:nvSpPr>
          <p:cNvPr id="564" name="Google Shape;564;p37:notes"/>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277b82dfb6_0_99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92" name="Google Shape;392;g3277b82dfb6_0_99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77b82dfb6_0_88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r>
              <a:rPr lang="en-US" dirty="0"/>
              <a:t>each approach is suitable for different application, requiring more studies </a:t>
            </a:r>
            <a:endParaRPr dirty="0"/>
          </a:p>
        </p:txBody>
      </p:sp>
      <p:sp>
        <p:nvSpPr>
          <p:cNvPr id="255" name="Google Shape;255;g3277b82dfb6_0_8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8084E6C0-F7FC-5663-34F1-1A5CEB8B08A6}"/>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12F55DB9-A358-A8BA-BEB7-B66AAEB3F54F}"/>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914400" lvl="1" indent="-342900" algn="l" rtl="0">
              <a:lnSpc>
                <a:spcPct val="100000"/>
              </a:lnSpc>
              <a:spcBef>
                <a:spcPts val="360"/>
              </a:spcBef>
              <a:spcAft>
                <a:spcPts val="0"/>
              </a:spcAft>
              <a:buSzPts val="1800"/>
              <a:buChar char="›"/>
            </a:pPr>
            <a:r>
              <a:rPr lang="en-US" dirty="0"/>
              <a:t>Integrating physical knowledge with ML to reduce dataset dependency</a:t>
            </a:r>
            <a:endParaRPr dirty="0"/>
          </a:p>
          <a:p>
            <a:pPr marL="914400" lvl="1" indent="-342900" algn="l" rtl="0">
              <a:lnSpc>
                <a:spcPct val="100000"/>
              </a:lnSpc>
              <a:spcBef>
                <a:spcPts val="360"/>
              </a:spcBef>
              <a:spcAft>
                <a:spcPts val="0"/>
              </a:spcAft>
              <a:buSzPts val="1800"/>
              <a:buChar char="›"/>
            </a:pPr>
            <a:r>
              <a:rPr lang="en-US" dirty="0"/>
              <a:t>Combining empirical data with physical principles improves performance on tasks involving physical laws</a:t>
            </a:r>
            <a:endParaRPr dirty="0"/>
          </a:p>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E04768E7-05FF-6251-6688-E239B29F297A}"/>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180058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277b82dfb6_0_89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a:t>PEL limiting the upper bound of sum of s-parameter for a port. </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p>
          <a:p>
            <a:pPr marL="1371600" lvl="2" indent="-228600" algn="l" rtl="0">
              <a:lnSpc>
                <a:spcPct val="100000"/>
              </a:lnSpc>
              <a:spcBef>
                <a:spcPts val="360"/>
              </a:spcBef>
              <a:spcAft>
                <a:spcPts val="0"/>
              </a:spcAft>
              <a:buSzPts val="1400"/>
              <a:buNone/>
            </a:pPr>
            <a:r>
              <a:rPr lang="en-US"/>
              <a:t>In frequency over 100GHz, the fine-grain HFSS simulated dataset presents a prominent discrepancy compared to the CEL-generated imaginary component</a:t>
            </a:r>
            <a:endParaRPr/>
          </a:p>
          <a:p>
            <a:pPr marL="1371600" lvl="2" indent="-228600" algn="l" rtl="0">
              <a:lnSpc>
                <a:spcPct val="100000"/>
              </a:lnSpc>
              <a:spcBef>
                <a:spcPts val="360"/>
              </a:spcBef>
              <a:spcAft>
                <a:spcPts val="0"/>
              </a:spcAft>
              <a:buSzPts val="1400"/>
              <a:buNone/>
            </a:pPr>
            <a:r>
              <a:rPr lang="en-US"/>
              <a:t>Alleviate the discretization error at higher frequency range </a:t>
            </a:r>
            <a:endParaRPr/>
          </a:p>
          <a:p>
            <a:pPr marL="0" lvl="0" indent="0" algn="l" rtl="0">
              <a:lnSpc>
                <a:spcPct val="100000"/>
              </a:lnSpc>
              <a:spcBef>
                <a:spcPts val="360"/>
              </a:spcBef>
              <a:spcAft>
                <a:spcPts val="0"/>
              </a:spcAft>
              <a:buSzPts val="1400"/>
              <a:buNone/>
            </a:pPr>
            <a:endParaRPr/>
          </a:p>
        </p:txBody>
      </p:sp>
      <p:sp>
        <p:nvSpPr>
          <p:cNvPr id="262" name="Google Shape;262;g3277b82dfb6_0_89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277b82dfb6_0_70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 name="Google Shape;63;g3277b82dfb6_0_70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This interaction between the active and passive component influence the overall RFIC performance.</a:t>
            </a:r>
            <a:endParaRPr dirty="0"/>
          </a:p>
          <a:p>
            <a:pPr marL="457200" marR="0" lvl="0" indent="-228600" algn="l" rtl="0">
              <a:lnSpc>
                <a:spcPct val="100000"/>
              </a:lnSpc>
              <a:spcBef>
                <a:spcPts val="360"/>
              </a:spcBef>
              <a:spcAft>
                <a:spcPts val="0"/>
              </a:spcAft>
              <a:buSzPts val="1400"/>
              <a:buNone/>
            </a:pPr>
            <a:r>
              <a:rPr lang="en-US" dirty="0"/>
              <a:t>The active components consists of ~~~ in charge of ~~~~~</a:t>
            </a:r>
            <a:endParaRPr dirty="0"/>
          </a:p>
          <a:p>
            <a:pPr marL="457200" marR="0" lvl="0" indent="-228600" algn="l" rtl="0">
              <a:lnSpc>
                <a:spcPct val="100000"/>
              </a:lnSpc>
              <a:spcBef>
                <a:spcPts val="360"/>
              </a:spcBef>
              <a:spcAft>
                <a:spcPts val="0"/>
              </a:spcAft>
              <a:buSzPts val="1400"/>
              <a:buNone/>
            </a:pPr>
            <a:r>
              <a:rPr lang="en-US" dirty="0"/>
              <a:t>The passive components consists of ~~~ in charge of ~~~~~</a:t>
            </a:r>
            <a:endParaRPr dirty="0"/>
          </a:p>
          <a:p>
            <a:pPr marL="457200" marR="0" lvl="0" indent="-228600" algn="l" rtl="0">
              <a:lnSpc>
                <a:spcPct val="100000"/>
              </a:lnSpc>
              <a:spcBef>
                <a:spcPts val="360"/>
              </a:spcBef>
              <a:spcAft>
                <a:spcPts val="0"/>
              </a:spcAft>
              <a:buClr>
                <a:srgbClr val="000000"/>
              </a:buClr>
              <a:buSzPts val="1400"/>
              <a:buFont typeface="Arial"/>
              <a:buNone/>
            </a:pPr>
            <a:r>
              <a:rPr lang="en-US" dirty="0"/>
              <a:t>Currently, the majority of RFIC design efforts are focused on </a:t>
            </a:r>
            <a:r>
              <a:rPr lang="en-US" b="0" dirty="0"/>
              <a:t>passive</a:t>
            </a:r>
            <a:r>
              <a:rPr lang="en-US" b="1" dirty="0"/>
              <a:t> </a:t>
            </a:r>
            <a:r>
              <a:rPr lang="en-US" dirty="0"/>
              <a:t>design and optimization and this will be our focus in today’s talk.</a:t>
            </a:r>
            <a:endParaRPr dirty="0"/>
          </a:p>
          <a:p>
            <a:pPr marL="457200" marR="0" lvl="0" indent="-228600" algn="l" rtl="0">
              <a:lnSpc>
                <a:spcPct val="100000"/>
              </a:lnSpc>
              <a:spcBef>
                <a:spcPts val="360"/>
              </a:spcBef>
              <a:spcAft>
                <a:spcPts val="0"/>
              </a:spcAft>
              <a:buSzPts val="1400"/>
              <a:buNone/>
            </a:pPr>
            <a:endParaRPr dirty="0"/>
          </a:p>
        </p:txBody>
      </p:sp>
      <p:sp>
        <p:nvSpPr>
          <p:cNvPr id="64" name="Google Shape;64;g3277b82dfb6_0_70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77b82dfb6_0_90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Scalability </a:t>
            </a:r>
            <a:endParaRPr dirty="0"/>
          </a:p>
          <a:p>
            <a:pPr marL="0" lvl="0" indent="0" algn="l" rtl="0">
              <a:lnSpc>
                <a:spcPct val="100000"/>
              </a:lnSpc>
              <a:spcBef>
                <a:spcPts val="360"/>
              </a:spcBef>
              <a:spcAft>
                <a:spcPts val="0"/>
              </a:spcAft>
              <a:buSzPts val="1400"/>
              <a:buNone/>
            </a:pPr>
            <a:endParaRPr dirty="0"/>
          </a:p>
        </p:txBody>
      </p:sp>
      <p:sp>
        <p:nvSpPr>
          <p:cNvPr id="276" name="Google Shape;276;g3277b82dfb6_0_90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277b82dfb6_0_7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g3277b82dfb6_0_72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228600" algn="l" rtl="0">
              <a:spcBef>
                <a:spcPts val="360"/>
              </a:spcBef>
              <a:spcAft>
                <a:spcPts val="0"/>
              </a:spcAft>
              <a:buClr>
                <a:schemeClr val="dk1"/>
              </a:buClr>
              <a:buSzPts val="1400"/>
              <a:buFont typeface="Arial"/>
              <a:buNone/>
            </a:pPr>
            <a:r>
              <a:rPr lang="en-US" b="1" dirty="0"/>
              <a:t>The RFIC passive components have distinctive nature as it not only transfer signals but also handle high-frequency demands.</a:t>
            </a:r>
            <a:endParaRPr b="1" dirty="0"/>
          </a:p>
          <a:p>
            <a:pPr marL="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 It need to handle parasitic effects, electromagnetic interference (EMI), signal integrity (SI), and other non-idealities. )</a:t>
            </a:r>
          </a:p>
          <a:p>
            <a:pPr marL="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b="1" dirty="0"/>
              <a:t>When designing, we need to consider and balance different design objectives across frequency range. To minimize loss, ~~~</a:t>
            </a:r>
          </a:p>
          <a:p>
            <a:pPr marL="0" lvl="0" indent="-228600" algn="l" rtl="0">
              <a:lnSpc>
                <a:spcPct val="100000"/>
              </a:lnSpc>
              <a:spcBef>
                <a:spcPts val="360"/>
              </a:spcBef>
              <a:spcAft>
                <a:spcPts val="0"/>
              </a:spcAft>
              <a:buSzPts val="1400"/>
              <a:buNone/>
            </a:pPr>
            <a:endParaRPr lang="en-US" b="1" i="0" u="none" strike="noStrike" dirty="0">
              <a:latin typeface="Arial"/>
              <a:ea typeface="Arial"/>
              <a:cs typeface="Arial"/>
              <a:sym typeface="Arial"/>
            </a:endParaRPr>
          </a:p>
          <a:p>
            <a:pPr marL="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Passive design typically follows the selection of active components, with the design goals set according to the chosen actives. </a:t>
            </a:r>
          </a:p>
          <a:p>
            <a:pPr marL="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b="1" i="0" u="none" strike="noStrike" dirty="0">
                <a:latin typeface="Arial"/>
                <a:ea typeface="Arial"/>
                <a:cs typeface="Arial"/>
                <a:sym typeface="Arial"/>
              </a:rPr>
              <a:t>The poorly designed passive will ultimately limit the performance of active components.</a:t>
            </a:r>
            <a:endParaRPr lang="en-US" b="1" dirty="0"/>
          </a:p>
          <a:p>
            <a:pPr marL="457200" marR="0" lvl="0" indent="-228600" algn="l" rtl="0">
              <a:lnSpc>
                <a:spcPct val="100000"/>
              </a:lnSpc>
              <a:spcBef>
                <a:spcPts val="360"/>
              </a:spcBef>
              <a:spcAft>
                <a:spcPts val="0"/>
              </a:spcAft>
              <a:buClr>
                <a:srgbClr val="000000"/>
              </a:buClr>
              <a:buSzPts val="1400"/>
              <a:buFont typeface="Arial"/>
              <a:buNone/>
            </a:pPr>
            <a:endParaRPr dirty="0"/>
          </a:p>
          <a:p>
            <a:pPr marL="0" marR="0" lvl="0" indent="0" algn="l" rtl="0">
              <a:lnSpc>
                <a:spcPct val="100000"/>
              </a:lnSpc>
              <a:spcBef>
                <a:spcPts val="360"/>
              </a:spcBef>
              <a:spcAft>
                <a:spcPts val="0"/>
              </a:spcAft>
              <a:buClr>
                <a:srgbClr val="000000"/>
              </a:buClr>
              <a:buSzPts val="1400"/>
              <a:buFont typeface="Arial"/>
              <a:buNone/>
            </a:pPr>
            <a:r>
              <a:rPr lang="en-US" dirty="0"/>
              <a:t>The passive networks occupies most of the area.</a:t>
            </a:r>
          </a:p>
          <a:p>
            <a:pPr marL="0" marR="0" lvl="0" indent="0" algn="l" rtl="0">
              <a:lnSpc>
                <a:spcPct val="100000"/>
              </a:lnSpc>
              <a:spcBef>
                <a:spcPts val="360"/>
              </a:spcBef>
              <a:spcAft>
                <a:spcPts val="0"/>
              </a:spcAft>
              <a:buClr>
                <a:srgbClr val="000000"/>
              </a:buClr>
              <a:buSzPts val="1400"/>
              <a:buFont typeface="Arial"/>
              <a:buNone/>
            </a:pPr>
            <a:r>
              <a:rPr lang="en-US" dirty="0"/>
              <a:t>If you see in the layouts from three recent papers on RF power </a:t>
            </a:r>
            <a:r>
              <a:rPr lang="en-US" dirty="0" err="1"/>
              <a:t>ampliers</a:t>
            </a:r>
            <a:r>
              <a:rPr lang="en-US" dirty="0"/>
              <a:t>, the red highlighted area are occupied by the actives. </a:t>
            </a:r>
          </a:p>
        </p:txBody>
      </p:sp>
      <p:sp>
        <p:nvSpPr>
          <p:cNvPr id="87" name="Google Shape;87;g3277b82dfb6_0_724: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77b82dfb6_0_77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marR="0" lvl="0" indent="-228600" algn="l" rtl="0">
              <a:lnSpc>
                <a:spcPct val="100000"/>
              </a:lnSpc>
              <a:spcBef>
                <a:spcPts val="360"/>
              </a:spcBef>
              <a:spcAft>
                <a:spcPts val="0"/>
              </a:spcAft>
              <a:buClr>
                <a:srgbClr val="000000"/>
              </a:buClr>
              <a:buSzPts val="1400"/>
              <a:buFont typeface="Arial"/>
              <a:buNone/>
            </a:pPr>
            <a:r>
              <a:rPr lang="en-US" dirty="0"/>
              <a:t>The traditional RF passive design flow start from by selecting a well modeled topology,  that consists of inductors and capacitances.</a:t>
            </a:r>
            <a:endParaRPr dirty="0"/>
          </a:p>
          <a:p>
            <a:pPr marL="0" marR="0" lvl="0" indent="0" algn="l" rtl="0">
              <a:lnSpc>
                <a:spcPct val="100000"/>
              </a:lnSpc>
              <a:spcBef>
                <a:spcPts val="0"/>
              </a:spcBef>
              <a:spcAft>
                <a:spcPts val="0"/>
              </a:spcAft>
              <a:buClr>
                <a:schemeClr val="dk1"/>
              </a:buClr>
              <a:buSzPts val="1200"/>
              <a:buFont typeface="Arial"/>
              <a:buNone/>
            </a:pPr>
            <a:r>
              <a:rPr lang="en-US" dirty="0"/>
              <a:t>Then the designer map the parameters to an actual physical implementation.</a:t>
            </a:r>
          </a:p>
          <a:p>
            <a:pPr marL="0" marR="0" lvl="0" indent="0" algn="l" rtl="0">
              <a:lnSpc>
                <a:spcPct val="100000"/>
              </a:lnSpc>
              <a:spcBef>
                <a:spcPts val="0"/>
              </a:spcBef>
              <a:spcAft>
                <a:spcPts val="0"/>
              </a:spcAft>
              <a:buClr>
                <a:schemeClr val="dk1"/>
              </a:buClr>
              <a:buSzPts val="1200"/>
              <a:buFont typeface="Arial"/>
              <a:buNone/>
            </a:pPr>
            <a:r>
              <a:rPr lang="en-US" dirty="0"/>
              <a:t>This design is evaluated using computationally expensive EM simulator.</a:t>
            </a:r>
          </a:p>
          <a:p>
            <a:pPr marL="0" marR="0" lvl="0" indent="0" algn="l" rtl="0">
              <a:lnSpc>
                <a:spcPct val="100000"/>
              </a:lnSpc>
              <a:spcBef>
                <a:spcPts val="0"/>
              </a:spcBef>
              <a:spcAft>
                <a:spcPts val="0"/>
              </a:spcAft>
              <a:buClr>
                <a:schemeClr val="dk1"/>
              </a:buClr>
              <a:buSzPts val="1200"/>
              <a:buFont typeface="Arial"/>
              <a:buNone/>
            </a:pPr>
            <a:r>
              <a:rPr lang="en-US" b="1" dirty="0"/>
              <a:t>Then designers iteratively tune the physical geometry to address the discrepancy between target and simulated metrics.</a:t>
            </a:r>
            <a:endParaRPr b="1" dirty="0"/>
          </a:p>
          <a:p>
            <a:pPr marL="0" marR="0" lvl="0" indent="0" algn="l" rtl="0">
              <a:lnSpc>
                <a:spcPct val="100000"/>
              </a:lnSpc>
              <a:spcBef>
                <a:spcPts val="0"/>
              </a:spcBef>
              <a:spcAft>
                <a:spcPts val="0"/>
              </a:spcAft>
              <a:buClr>
                <a:schemeClr val="dk1"/>
              </a:buClr>
              <a:buSzPts val="1200"/>
              <a:buFont typeface="Arial"/>
              <a:buNone/>
            </a:pPr>
            <a:r>
              <a:rPr lang="en-US" dirty="0"/>
              <a:t>Therefore, the </a:t>
            </a:r>
            <a:r>
              <a:rPr lang="en-US" sz="1200" dirty="0">
                <a:latin typeface="Arial"/>
                <a:cs typeface="Arial"/>
                <a:sym typeface="Arial"/>
              </a:rPr>
              <a:t>o</a:t>
            </a:r>
            <a:r>
              <a:rPr lang="en-US" sz="1200" dirty="0">
                <a:latin typeface="Arial"/>
                <a:ea typeface="Arial"/>
                <a:cs typeface="Arial"/>
                <a:sym typeface="Arial"/>
              </a:rPr>
              <a:t>ptimization is confined to a limited set of topology templates and sequential heuristic decisions we make along the way.</a:t>
            </a:r>
            <a:endParaRPr dirty="0"/>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It is very experience-based and has high entry barriers for new designers to learn these heuristics. </a:t>
            </a:r>
            <a:endParaRPr dirty="0"/>
          </a:p>
          <a:p>
            <a:pPr marL="0" marR="0" lvl="0" indent="0" algn="l" rtl="0">
              <a:lnSpc>
                <a:spcPct val="100000"/>
              </a:lnSpc>
              <a:spcBef>
                <a:spcPts val="0"/>
              </a:spcBef>
              <a:spcAft>
                <a:spcPts val="0"/>
              </a:spcAft>
              <a:buClr>
                <a:schemeClr val="dk1"/>
              </a:buClr>
              <a:buSzPts val="1200"/>
              <a:buFont typeface="Arial"/>
              <a:buNone/>
            </a:pPr>
            <a:endParaRPr sz="1200" dirty="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The ML-assisted flow on the other hand, can address these challenges. </a:t>
            </a:r>
            <a:endParaRPr dirty="0"/>
          </a:p>
          <a:p>
            <a:pPr marL="0" marR="0" lvl="0" indent="0" algn="l" rtl="0">
              <a:lnSpc>
                <a:spcPct val="100000"/>
              </a:lnSpc>
              <a:spcBef>
                <a:spcPts val="0"/>
              </a:spcBef>
              <a:spcAft>
                <a:spcPts val="0"/>
              </a:spcAft>
              <a:buClr>
                <a:schemeClr val="dk1"/>
              </a:buClr>
              <a:buSzPts val="1200"/>
              <a:buFont typeface="Arial"/>
              <a:buNone/>
            </a:pPr>
            <a:r>
              <a:rPr lang="en-US" sz="1200" b="1" dirty="0">
                <a:latin typeface="Arial"/>
                <a:ea typeface="Arial"/>
                <a:cs typeface="Arial"/>
                <a:sym typeface="Arial"/>
              </a:rPr>
              <a:t>AI-tool directly generates the design layout when given a target performance metrics.</a:t>
            </a:r>
            <a:endParaRPr sz="1200" b="1" dirty="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b="1" dirty="0"/>
              <a:t>The ML-surrogate model enables fast evaluation of performance and optimization method automates the design process.</a:t>
            </a:r>
            <a:endParaRPr b="1" dirty="0"/>
          </a:p>
          <a:p>
            <a:pPr marL="0" marR="0" lvl="0" indent="0" algn="l" rtl="0">
              <a:lnSpc>
                <a:spcPct val="100000"/>
              </a:lnSpc>
              <a:spcBef>
                <a:spcPts val="0"/>
              </a:spcBef>
              <a:spcAft>
                <a:spcPts val="0"/>
              </a:spcAft>
              <a:buClr>
                <a:schemeClr val="dk1"/>
              </a:buClr>
              <a:buSzPts val="1200"/>
              <a:buFont typeface="Arial"/>
              <a:buNone/>
            </a:pPr>
            <a:r>
              <a:rPr lang="en-US" dirty="0"/>
              <a:t>With a more broader definition of design space outside just the template based, the AI-driven framework generate non-intuitive and beyond human designs. </a:t>
            </a:r>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And lower the entry barriers for new designers. </a:t>
            </a:r>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In this presentation, we will review recent advancements in two key components of the ML-assisted design flow: ML-surrogate models and optimization methods.</a:t>
            </a:r>
          </a:p>
          <a:p>
            <a:pPr marL="0" marR="0" lvl="0" indent="0" algn="l" rtl="0">
              <a:lnSpc>
                <a:spcPct val="100000"/>
              </a:lnSpc>
              <a:spcBef>
                <a:spcPts val="0"/>
              </a:spcBef>
              <a:spcAft>
                <a:spcPts val="0"/>
              </a:spcAft>
              <a:buClr>
                <a:schemeClr val="dk1"/>
              </a:buClr>
              <a:buSzPts val="1200"/>
              <a:buFont typeface="Arial"/>
              <a:buNone/>
            </a:pPr>
            <a:endParaRPr dirty="0"/>
          </a:p>
        </p:txBody>
      </p:sp>
      <p:sp>
        <p:nvSpPr>
          <p:cNvPr id="138" name="Google Shape;138;g3277b82dfb6_0_7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77b82dfb6_0_79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First we will go over the ML surrogate modeling.</a:t>
            </a:r>
          </a:p>
        </p:txBody>
      </p:sp>
      <p:sp>
        <p:nvSpPr>
          <p:cNvPr id="156" name="Google Shape;156;g3277b82dfb6_0_79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77b82dfb6_0_8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1" dirty="0"/>
              <a:t>EM simulation is the major bottleneck of RF manual design. </a:t>
            </a:r>
            <a:endParaRPr b="1" dirty="0"/>
          </a:p>
          <a:p>
            <a:pPr marL="45720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Conventional EM solver, such as Ansys HFSS  employs numerical methods to solve Maxwell’s equations. </a:t>
            </a:r>
            <a:endParaRPr b="1"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(They construct a 3D mesh of the entire simulation domain and divides it into small elements to approximate the field distribution. </a:t>
            </a:r>
            <a:endParaRPr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HFSS iteratively refines the mesh based on field gradients until convergence criteria are met.</a:t>
            </a:r>
            <a:endParaRPr dirty="0"/>
          </a:p>
          <a:p>
            <a:pPr marL="45720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As the complexity of the design grows, so do the memory and computation demands due to the iteration required for convergence</a:t>
            </a:r>
            <a:r>
              <a:rPr lang="en-US" b="0" i="0" u="none" strike="noStrike" dirty="0">
                <a:latin typeface="Arial"/>
                <a:ea typeface="Arial"/>
                <a:cs typeface="Arial"/>
                <a:sym typeface="Arial"/>
              </a:rPr>
              <a:t>.)</a:t>
            </a:r>
            <a:endParaRPr dirty="0"/>
          </a:p>
          <a:p>
            <a:pPr marL="457200" lvl="0" indent="-228600" algn="l" rtl="0">
              <a:lnSpc>
                <a:spcPct val="100000"/>
              </a:lnSpc>
              <a:spcBef>
                <a:spcPts val="360"/>
              </a:spcBef>
              <a:spcAft>
                <a:spcPts val="0"/>
              </a:spcAft>
              <a:buSzPts val="1400"/>
              <a:buNone/>
            </a:pPr>
            <a:endParaRPr b="0" i="0" u="none" strike="noStrike" dirty="0">
              <a:latin typeface="Arial"/>
              <a:ea typeface="Arial"/>
              <a:cs typeface="Arial"/>
              <a:sym typeface="Arial"/>
            </a:endParaRPr>
          </a:p>
          <a:p>
            <a:pPr marL="45720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The idea of ML surrogate model is to replace the EM simulation and enable faster performance evaluation.</a:t>
            </a:r>
            <a:endParaRPr b="1" dirty="0"/>
          </a:p>
          <a:p>
            <a:pPr marL="45720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The ML model will mimic what the EM simulation does, by taking the passive designs as input and output S-parameter matrix over frequencies.</a:t>
            </a:r>
            <a:endParaRPr b="1" dirty="0"/>
          </a:p>
        </p:txBody>
      </p:sp>
      <p:sp>
        <p:nvSpPr>
          <p:cNvPr id="176" name="Google Shape;176;g3277b82dfb6_0_81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404D49B9-74CA-F3DC-09A0-FDA95AA11AEC}"/>
            </a:ext>
          </a:extLst>
        </p:cNvPr>
        <p:cNvGrpSpPr/>
        <p:nvPr/>
      </p:nvGrpSpPr>
      <p:grpSpPr>
        <a:xfrm>
          <a:off x="0" y="0"/>
          <a:ext cx="0" cy="0"/>
          <a:chOff x="0" y="0"/>
          <a:chExt cx="0" cy="0"/>
        </a:xfrm>
      </p:grpSpPr>
      <p:sp>
        <p:nvSpPr>
          <p:cNvPr id="174" name="Google Shape;174;g3277b82dfb6_0_810:notes">
            <a:extLst>
              <a:ext uri="{FF2B5EF4-FFF2-40B4-BE49-F238E27FC236}">
                <a16:creationId xmlns:a16="http://schemas.microsoft.com/office/drawing/2014/main" id="{676EF83F-4D4D-123E-B81C-31345C492EE6}"/>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a:extLst>
              <a:ext uri="{FF2B5EF4-FFF2-40B4-BE49-F238E27FC236}">
                <a16:creationId xmlns:a16="http://schemas.microsoft.com/office/drawing/2014/main" id="{7AEED9F2-A312-810D-250F-28BCB9A958E1}"/>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0" i="0" dirty="0">
                <a:solidFill>
                  <a:srgbClr val="000000"/>
                </a:solidFill>
                <a:effectLst/>
                <a:latin typeface="Times New Roman" panose="02020603050405020304" pitchFamily="18" charset="0"/>
              </a:rPr>
              <a:t>To quickly review what is Scattering Parameters… </a:t>
            </a:r>
          </a:p>
          <a:p>
            <a:pPr marL="457200" marR="0" lvl="0" indent="-228600" algn="l" rtl="0">
              <a:lnSpc>
                <a:spcPct val="100000"/>
              </a:lnSpc>
              <a:spcBef>
                <a:spcPts val="360"/>
              </a:spcBef>
              <a:spcAft>
                <a:spcPts val="0"/>
              </a:spcAft>
              <a:buSzPts val="1400"/>
              <a:buNone/>
            </a:pPr>
            <a:endParaRPr lang="en-US" b="0" i="0" dirty="0">
              <a:solidFill>
                <a:srgbClr val="000000"/>
              </a:solidFill>
              <a:effectLst/>
              <a:latin typeface="Times New Roman" panose="02020603050405020304" pitchFamily="18" charset="0"/>
            </a:endParaRPr>
          </a:p>
          <a:p>
            <a:pPr marL="457200" marR="0" lvl="0" indent="-228600" algn="l" rtl="0">
              <a:lnSpc>
                <a:spcPct val="100000"/>
              </a:lnSpc>
              <a:spcBef>
                <a:spcPts val="360"/>
              </a:spcBef>
              <a:spcAft>
                <a:spcPts val="0"/>
              </a:spcAft>
              <a:buSzPts val="1400"/>
              <a:buNone/>
            </a:pPr>
            <a:r>
              <a:rPr lang="en-US" dirty="0"/>
              <a:t>We include reviews of related works in package design for predicting S-parameters in general.</a:t>
            </a:r>
          </a:p>
          <a:p>
            <a:endParaRPr lang="en-US" dirty="0"/>
          </a:p>
          <a:p>
            <a:endParaRPr lang="en-US" dirty="0"/>
          </a:p>
          <a:p>
            <a:pPr marL="457200" marR="0" lvl="0" indent="-228600" algn="l" rtl="0">
              <a:lnSpc>
                <a:spcPct val="100000"/>
              </a:lnSpc>
              <a:spcBef>
                <a:spcPts val="360"/>
              </a:spcBef>
              <a:spcAft>
                <a:spcPts val="0"/>
              </a:spcAft>
              <a:buSzPts val="1400"/>
              <a:buNone/>
            </a:pPr>
            <a:endParaRPr dirty="0"/>
          </a:p>
        </p:txBody>
      </p:sp>
      <p:sp>
        <p:nvSpPr>
          <p:cNvPr id="176" name="Google Shape;176;g3277b82dfb6_0_810:notes">
            <a:extLst>
              <a:ext uri="{FF2B5EF4-FFF2-40B4-BE49-F238E27FC236}">
                <a16:creationId xmlns:a16="http://schemas.microsoft.com/office/drawing/2014/main" id="{60F23470-88DD-BABC-EBC0-CD5798DEB609}"/>
              </a:ext>
            </a:extLst>
          </p:cNvPr>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6020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77b82dfb6_0_83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197" name="Google Shape;197;g3277b82dfb6_0_8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cxnSp>
        <p:nvCxnSpPr>
          <p:cNvPr id="17" name="Google Shape;17;p69"/>
          <p:cNvCxnSpPr/>
          <p:nvPr/>
        </p:nvCxnSpPr>
        <p:spPr>
          <a:xfrm>
            <a:off x="0" y="1143000"/>
            <a:ext cx="12192000" cy="0"/>
          </a:xfrm>
          <a:prstGeom prst="straightConnector1">
            <a:avLst/>
          </a:prstGeom>
          <a:noFill/>
          <a:ln w="19050" cap="flat" cmpd="sng">
            <a:solidFill>
              <a:srgbClr val="FF9933"/>
            </a:solidFill>
            <a:prstDash val="solid"/>
            <a:round/>
            <a:headEnd type="none" w="sm" len="sm"/>
            <a:tailEnd type="none" w="sm" len="sm"/>
          </a:ln>
        </p:spPr>
      </p:cxnSp>
      <p:graphicFrame>
        <p:nvGraphicFramePr>
          <p:cNvPr id="18" name="Google Shape;18;p69"/>
          <p:cNvGraphicFramePr/>
          <p:nvPr/>
        </p:nvGraphicFramePr>
        <p:xfrm>
          <a:off x="0" y="0"/>
          <a:ext cx="1320800" cy="4953000"/>
        </p:xfrm>
        <a:graphic>
          <a:graphicData uri="http://schemas.openxmlformats.org/presentationml/2006/ole">
            <mc:AlternateContent xmlns:mc="http://schemas.openxmlformats.org/markup-compatibility/2006">
              <mc:Choice xmlns:v="urn:schemas-microsoft-com:vml" Requires="v">
                <p:oleObj r:id="rId2" imgW="1320800" imgH="4953000" progId="">
                  <p:embed/>
                </p:oleObj>
              </mc:Choice>
              <mc:Fallback>
                <p:oleObj r:id="rId2" imgW="1320800" imgH="4953000" progId="">
                  <p:embed/>
                  <p:pic>
                    <p:nvPicPr>
                      <p:cNvPr id="18" name="Google Shape;18;p69"/>
                      <p:cNvPicPr preferRelativeResize="0"/>
                      <p:nvPr/>
                    </p:nvPicPr>
                    <p:blipFill rotWithShape="1">
                      <a:blip r:embed="rId3">
                        <a:alphaModFix/>
                      </a:blip>
                      <a:srcRect/>
                      <a:stretch/>
                    </p:blipFill>
                    <p:spPr>
                      <a:xfrm>
                        <a:off x="0" y="0"/>
                        <a:ext cx="1320800" cy="4953000"/>
                      </a:xfrm>
                      <a:prstGeom prst="rect">
                        <a:avLst/>
                      </a:prstGeom>
                      <a:noFill/>
                      <a:ln>
                        <a:noFill/>
                      </a:ln>
                    </p:spPr>
                  </p:pic>
                </p:oleObj>
              </mc:Fallback>
            </mc:AlternateContent>
          </a:graphicData>
        </a:graphic>
      </p:graphicFrame>
      <p:sp>
        <p:nvSpPr>
          <p:cNvPr id="19" name="Google Shape;19;p69"/>
          <p:cNvSpPr txBox="1">
            <a:spLocks noGrp="1"/>
          </p:cNvSpPr>
          <p:nvPr>
            <p:ph type="subTitle" idx="1"/>
          </p:nvPr>
        </p:nvSpPr>
        <p:spPr>
          <a:xfrm>
            <a:off x="2235200" y="3886200"/>
            <a:ext cx="85344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SzPts val="1680"/>
              <a:buFont typeface="Noto Sans Symbols"/>
              <a:buNone/>
              <a:defRPr sz="2400"/>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
        <p:nvSpPr>
          <p:cNvPr id="20" name="Google Shape;20;p69"/>
          <p:cNvSpPr txBox="1">
            <a:spLocks noGrp="1"/>
          </p:cNvSpPr>
          <p:nvPr>
            <p:ph type="ctrTitle"/>
          </p:nvPr>
        </p:nvSpPr>
        <p:spPr>
          <a:xfrm>
            <a:off x="1727200" y="1905001"/>
            <a:ext cx="96520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9"/>
          <p:cNvSpPr txBox="1">
            <a:spLocks noGrp="1"/>
          </p:cNvSpPr>
          <p:nvPr>
            <p:ph type="ftr" idx="11"/>
          </p:nvPr>
        </p:nvSpPr>
        <p:spPr>
          <a:xfrm>
            <a:off x="539751"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9"/>
          <p:cNvSpPr txBox="1">
            <a:spLocks noGrp="1"/>
          </p:cNvSpPr>
          <p:nvPr>
            <p:ph type="sldNum" idx="12"/>
          </p:nvPr>
        </p:nvSpPr>
        <p:spPr>
          <a:xfrm>
            <a:off x="4908551" y="6400800"/>
            <a:ext cx="284480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lvl="0" indent="-308610" algn="l">
              <a:lnSpc>
                <a:spcPct val="100000"/>
              </a:lnSpc>
              <a:spcBef>
                <a:spcPts val="360"/>
              </a:spcBef>
              <a:spcAft>
                <a:spcPts val="0"/>
              </a:spcAft>
              <a:buSzPts val="126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27"/>
          <p:cNvSpPr txBox="1">
            <a:spLocks noGrp="1"/>
          </p:cNvSpPr>
          <p:nvPr>
            <p:ph type="dt" idx="10"/>
          </p:nvPr>
        </p:nvSpPr>
        <p:spPr>
          <a:xfrm>
            <a:off x="8616951" y="6419850"/>
            <a:ext cx="2844800" cy="3619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7" name="Google Shape;27;p27"/>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marR="0" lvl="0" indent="-353060" algn="l" rtl="0">
              <a:lnSpc>
                <a:spcPct val="100000"/>
              </a:lnSpc>
              <a:spcBef>
                <a:spcPts val="560"/>
              </a:spcBef>
              <a:spcAft>
                <a:spcPts val="0"/>
              </a:spcAft>
              <a:buClr>
                <a:srgbClr val="FF6600"/>
              </a:buClr>
              <a:buSzPts val="196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FF66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FF66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 name="Google Shape;11;p25"/>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2" name="Google Shape;12;p25"/>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 name="Google Shape;13;p25"/>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9pPr>
          </a:lstStyle>
          <a:p>
            <a:endParaRPr/>
          </a:p>
        </p:txBody>
      </p:sp>
      <p:graphicFrame>
        <p:nvGraphicFramePr>
          <p:cNvPr id="14" name="Google Shape;14;p25"/>
          <p:cNvGraphicFramePr/>
          <p:nvPr/>
        </p:nvGraphicFramePr>
        <p:xfrm>
          <a:off x="518585" y="312739"/>
          <a:ext cx="12700" cy="1800225"/>
        </p:xfrm>
        <a:graphic>
          <a:graphicData uri="http://schemas.openxmlformats.org/presentationml/2006/ole">
            <mc:AlternateContent xmlns:mc="http://schemas.openxmlformats.org/markup-compatibility/2006">
              <mc:Choice xmlns:v="urn:schemas-microsoft-com:vml" Requires="v">
                <p:oleObj r:id="rId4" imgW="12700" imgH="1800225" progId="">
                  <p:embed/>
                </p:oleObj>
              </mc:Choice>
              <mc:Fallback>
                <p:oleObj r:id="rId4" imgW="12700" imgH="1800225" progId="">
                  <p:embed/>
                  <p:pic>
                    <p:nvPicPr>
                      <p:cNvPr id="14" name="Google Shape;14;p25"/>
                      <p:cNvPicPr preferRelativeResize="0"/>
                      <p:nvPr/>
                    </p:nvPicPr>
                    <p:blipFill rotWithShape="1">
                      <a:blip r:embed="rId5">
                        <a:alphaModFix/>
                      </a:blip>
                      <a:srcRect/>
                      <a:stretch/>
                    </p:blipFill>
                    <p:spPr>
                      <a:xfrm>
                        <a:off x="518585" y="312739"/>
                        <a:ext cx="12700" cy="1800225"/>
                      </a:xfrm>
                      <a:prstGeom prst="rect">
                        <a:avLst/>
                      </a:prstGeom>
                      <a:noFill/>
                      <a:ln>
                        <a:noFill/>
                      </a:ln>
                    </p:spPr>
                  </p:pic>
                </p:oleObj>
              </mc:Fallback>
            </mc:AlternateContent>
          </a:graphicData>
        </a:graphic>
      </p:graphicFrame>
      <p:cxnSp>
        <p:nvCxnSpPr>
          <p:cNvPr id="15" name="Google Shape;15;p25"/>
          <p:cNvCxnSpPr/>
          <p:nvPr/>
        </p:nvCxnSpPr>
        <p:spPr>
          <a:xfrm>
            <a:off x="0" y="850900"/>
            <a:ext cx="12192000" cy="0"/>
          </a:xfrm>
          <a:prstGeom prst="straightConnector1">
            <a:avLst/>
          </a:prstGeom>
          <a:noFill/>
          <a:ln w="12700" cap="flat" cmpd="sng">
            <a:solidFill>
              <a:srgbClr val="D55C0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g3277b82dfb6_0_672"/>
          <p:cNvSpPr txBox="1">
            <a:spLocks noGrp="1"/>
          </p:cNvSpPr>
          <p:nvPr>
            <p:ph type="ctrTitle"/>
          </p:nvPr>
        </p:nvSpPr>
        <p:spPr>
          <a:xfrm>
            <a:off x="660400" y="1396075"/>
            <a:ext cx="11328300" cy="259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ML-Assisted </a:t>
            </a:r>
            <a:endParaRPr sz="4400" dirty="0">
              <a:solidFill>
                <a:schemeClr val="accent2"/>
              </a:solidFill>
              <a:latin typeface="Arial Black"/>
              <a:ea typeface="Arial Black"/>
              <a:cs typeface="Arial Black"/>
              <a:sym typeface="Arial Black"/>
            </a:endParaRPr>
          </a:p>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RFIC Design Enablement:</a:t>
            </a:r>
            <a:br>
              <a:rPr lang="en-US" sz="4400" dirty="0">
                <a:solidFill>
                  <a:schemeClr val="accent2"/>
                </a:solidFill>
                <a:latin typeface="Arial Black"/>
                <a:ea typeface="Arial Black"/>
                <a:cs typeface="Arial Black"/>
                <a:sym typeface="Arial Black"/>
              </a:rPr>
            </a:br>
            <a:r>
              <a:rPr lang="en-US" sz="4400" dirty="0">
                <a:solidFill>
                  <a:schemeClr val="accent2"/>
                </a:solidFill>
                <a:latin typeface="Arial Black"/>
                <a:ea typeface="Arial Black"/>
                <a:cs typeface="Arial Black"/>
                <a:sym typeface="Arial Black"/>
              </a:rPr>
              <a:t>The New Frontier of AI for EDA</a:t>
            </a:r>
            <a:endParaRPr dirty="0"/>
          </a:p>
        </p:txBody>
      </p:sp>
      <p:sp>
        <p:nvSpPr>
          <p:cNvPr id="35" name="Google Shape;35;g3277b82dfb6_0_672"/>
          <p:cNvSpPr txBox="1">
            <a:spLocks noGrp="1"/>
          </p:cNvSpPr>
          <p:nvPr>
            <p:ph type="subTitle" idx="1"/>
          </p:nvPr>
        </p:nvSpPr>
        <p:spPr>
          <a:xfrm>
            <a:off x="879178" y="4114455"/>
            <a:ext cx="10858500" cy="2031000"/>
          </a:xfrm>
          <a:prstGeom prst="rect">
            <a:avLst/>
          </a:prstGeom>
          <a:noFill/>
          <a:ln>
            <a:noFill/>
          </a:ln>
        </p:spPr>
        <p:txBody>
          <a:bodyPr spcFirstLastPara="1" wrap="square" lIns="91425" tIns="45700" rIns="91425" bIns="45700" anchor="t" anchorCtr="0">
            <a:noAutofit/>
          </a:bodyPr>
          <a:lstStyle/>
          <a:p>
            <a:pPr marL="0" lvl="0" indent="122237" algn="ctr" rtl="0">
              <a:lnSpc>
                <a:spcPct val="100000"/>
              </a:lnSpc>
              <a:spcBef>
                <a:spcPts val="0"/>
              </a:spcBef>
              <a:spcAft>
                <a:spcPts val="0"/>
              </a:spcAft>
              <a:buSzPts val="2520"/>
              <a:buFont typeface="Noto Sans Symbols"/>
              <a:buNone/>
            </a:pPr>
            <a:r>
              <a:rPr lang="en-US" dirty="0" err="1"/>
              <a:t>Hyunsu</a:t>
            </a:r>
            <a:r>
              <a:rPr lang="en-US" dirty="0"/>
              <a:t> Chae</a:t>
            </a:r>
            <a:r>
              <a:rPr lang="en-US" baseline="30000" dirty="0"/>
              <a:t>1</a:t>
            </a:r>
            <a:r>
              <a:rPr lang="en-US" dirty="0"/>
              <a:t>, Song Hang Chai</a:t>
            </a:r>
            <a:r>
              <a:rPr lang="en-US" baseline="30000" dirty="0"/>
              <a:t>1</a:t>
            </a:r>
            <a:r>
              <a:rPr lang="en-US" dirty="0"/>
              <a:t>, </a:t>
            </a:r>
            <a:r>
              <a:rPr lang="en-US" dirty="0" err="1"/>
              <a:t>Taiyun</a:t>
            </a:r>
            <a:r>
              <a:rPr lang="en-US" dirty="0"/>
              <a:t> Chi</a:t>
            </a:r>
            <a:r>
              <a:rPr lang="en-US" baseline="30000" dirty="0"/>
              <a:t>2</a:t>
            </a:r>
            <a:r>
              <a:rPr lang="en-US" dirty="0"/>
              <a:t>, </a:t>
            </a:r>
            <a:r>
              <a:rPr lang="en-US" dirty="0" err="1"/>
              <a:t>Sensen</a:t>
            </a:r>
            <a:r>
              <a:rPr lang="en-US" dirty="0"/>
              <a:t> Li</a:t>
            </a:r>
            <a:r>
              <a:rPr lang="en-US" baseline="30000" dirty="0"/>
              <a:t>1</a:t>
            </a:r>
            <a:r>
              <a:rPr lang="en-US" dirty="0"/>
              <a:t>, and David Z. Pan</a:t>
            </a:r>
            <a:r>
              <a:rPr lang="en-US" baseline="30000" dirty="0"/>
              <a:t>1</a:t>
            </a:r>
            <a:endParaRPr dirty="0"/>
          </a:p>
          <a:p>
            <a:pPr marL="0" lvl="0" indent="122237" algn="ctr" rtl="0">
              <a:lnSpc>
                <a:spcPct val="100000"/>
              </a:lnSpc>
              <a:spcBef>
                <a:spcPts val="0"/>
              </a:spcBef>
              <a:spcAft>
                <a:spcPts val="0"/>
              </a:spcAft>
              <a:buSzPts val="2520"/>
              <a:buFont typeface="Noto Sans Symbols"/>
              <a:buNone/>
            </a:pPr>
            <a:r>
              <a:rPr lang="en-US" baseline="30000" dirty="0"/>
              <a:t>1</a:t>
            </a:r>
            <a:r>
              <a:rPr lang="en-US" dirty="0"/>
              <a:t>University of Texas at Austin, Austin, Texas, USA</a:t>
            </a:r>
            <a:endParaRPr dirty="0"/>
          </a:p>
          <a:p>
            <a:pPr marL="0" lvl="0" indent="122237" algn="ctr" rtl="0">
              <a:lnSpc>
                <a:spcPct val="100000"/>
              </a:lnSpc>
              <a:spcBef>
                <a:spcPts val="0"/>
              </a:spcBef>
              <a:spcAft>
                <a:spcPts val="0"/>
              </a:spcAft>
              <a:buSzPts val="2520"/>
              <a:buNone/>
            </a:pPr>
            <a:r>
              <a:rPr lang="en-US" baseline="30000" dirty="0"/>
              <a:t>2</a:t>
            </a:r>
            <a:r>
              <a:rPr lang="en-US" dirty="0"/>
              <a:t>Rice University, Houston, Texas, USA</a:t>
            </a:r>
            <a:endParaRPr dirty="0"/>
          </a:p>
          <a:p>
            <a:pPr marL="0" lvl="0" indent="122237" algn="ctr" rtl="0">
              <a:lnSpc>
                <a:spcPct val="100000"/>
              </a:lnSpc>
              <a:spcBef>
                <a:spcPts val="0"/>
              </a:spcBef>
              <a:spcAft>
                <a:spcPts val="0"/>
              </a:spcAft>
              <a:buSzPts val="2520"/>
              <a:buFont typeface="Noto Sans Symbols"/>
              <a:buNone/>
            </a:pPr>
            <a:endParaRPr dirty="0"/>
          </a:p>
          <a:p>
            <a:pPr marL="0" lvl="0" indent="122237" algn="ctr" rtl="0">
              <a:lnSpc>
                <a:spcPct val="100000"/>
              </a:lnSpc>
              <a:spcBef>
                <a:spcPts val="0"/>
              </a:spcBef>
              <a:spcAft>
                <a:spcPts val="0"/>
              </a:spcAft>
              <a:buSzPts val="2520"/>
              <a:buFont typeface="Noto Sans Symbols"/>
              <a:buNone/>
            </a:pPr>
            <a:endParaRPr dirty="0"/>
          </a:p>
        </p:txBody>
      </p:sp>
      <p:sp>
        <p:nvSpPr>
          <p:cNvPr id="36" name="Google Shape;36;g3277b82dfb6_0_672"/>
          <p:cNvSpPr txBox="1"/>
          <p:nvPr/>
        </p:nvSpPr>
        <p:spPr>
          <a:xfrm>
            <a:off x="11010378" y="6493830"/>
            <a:ext cx="1147500" cy="36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a:t>
            </a:fld>
            <a:endParaRPr sz="1400" b="0" i="0" u="none" strike="noStrike" cap="none">
              <a:solidFill>
                <a:schemeClr val="dk1"/>
              </a:solidFill>
              <a:latin typeface="Arial"/>
              <a:ea typeface="Arial"/>
              <a:cs typeface="Arial"/>
              <a:sym typeface="Arial"/>
            </a:endParaRPr>
          </a:p>
        </p:txBody>
      </p:sp>
      <p:sp>
        <p:nvSpPr>
          <p:cNvPr id="37" name="Google Shape;37;g3277b82dfb6_0_672"/>
          <p:cNvSpPr txBox="1"/>
          <p:nvPr/>
        </p:nvSpPr>
        <p:spPr>
          <a:xfrm>
            <a:off x="5227845" y="435952"/>
            <a:ext cx="184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38" name="Google Shape;38;g3277b82dfb6_0_672"/>
          <p:cNvSpPr txBox="1"/>
          <p:nvPr/>
        </p:nvSpPr>
        <p:spPr>
          <a:xfrm>
            <a:off x="1750971" y="405174"/>
            <a:ext cx="9986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0000"/>
                </a:solidFill>
                <a:latin typeface="Arial"/>
                <a:ea typeface="Arial"/>
                <a:cs typeface="Arial"/>
                <a:sym typeface="Arial"/>
              </a:rPr>
              <a:t>ASPDAC 2025: Invited </a:t>
            </a:r>
            <a:r>
              <a:rPr lang="en-US" sz="2800" b="1">
                <a:solidFill>
                  <a:srgbClr val="FF0000"/>
                </a:solidFill>
              </a:rPr>
              <a:t>paper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277b82dfb6_0_837"/>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(or Template) Based ML Modeling</a:t>
            </a:r>
            <a:endParaRPr dirty="0"/>
          </a:p>
        </p:txBody>
      </p:sp>
      <p:sp>
        <p:nvSpPr>
          <p:cNvPr id="208" name="Google Shape;208;g3277b82dfb6_0_837"/>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10</a:t>
            </a:fld>
            <a:endParaRPr/>
          </a:p>
        </p:txBody>
      </p:sp>
      <p:pic>
        <p:nvPicPr>
          <p:cNvPr id="209" name="Google Shape;209;g3277b82dfb6_0_837"/>
          <p:cNvPicPr preferRelativeResize="0"/>
          <p:nvPr/>
        </p:nvPicPr>
        <p:blipFill rotWithShape="1">
          <a:blip r:embed="rId3">
            <a:alphaModFix/>
          </a:blip>
          <a:srcRect/>
          <a:stretch/>
        </p:blipFill>
        <p:spPr>
          <a:xfrm>
            <a:off x="6659528" y="3298645"/>
            <a:ext cx="4553475" cy="2240762"/>
          </a:xfrm>
          <a:prstGeom prst="rect">
            <a:avLst/>
          </a:prstGeom>
          <a:noFill/>
          <a:ln>
            <a:noFill/>
          </a:ln>
        </p:spPr>
      </p:pic>
      <p:sp>
        <p:nvSpPr>
          <p:cNvPr id="210" name="Google Shape;210;g3277b82dfb6_0_837"/>
          <p:cNvSpPr txBox="1"/>
          <p:nvPr/>
        </p:nvSpPr>
        <p:spPr>
          <a:xfrm>
            <a:off x="6090708" y="5420487"/>
            <a:ext cx="5923491" cy="9803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solenoidal inductor</a:t>
            </a:r>
            <a:endParaRPr dirty="0"/>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Transposed-CNN model for across multiple frequencies</a:t>
            </a:r>
            <a:endParaRPr sz="2000" b="0" i="0" u="none" strike="noStrike" cap="none" dirty="0">
              <a:solidFill>
                <a:srgbClr val="000000"/>
              </a:solidFill>
              <a:latin typeface="Arial"/>
              <a:ea typeface="Arial"/>
              <a:cs typeface="Arial"/>
              <a:sym typeface="Arial"/>
            </a:endParaRPr>
          </a:p>
        </p:txBody>
      </p:sp>
      <p:pic>
        <p:nvPicPr>
          <p:cNvPr id="211" name="Google Shape;211;g3277b82dfb6_0_837"/>
          <p:cNvPicPr preferRelativeResize="0"/>
          <p:nvPr/>
        </p:nvPicPr>
        <p:blipFill rotWithShape="1">
          <a:blip r:embed="rId4">
            <a:alphaModFix/>
          </a:blip>
          <a:srcRect t="51265" r="52674"/>
          <a:stretch/>
        </p:blipFill>
        <p:spPr>
          <a:xfrm>
            <a:off x="6110917" y="1522039"/>
            <a:ext cx="1999464" cy="652556"/>
          </a:xfrm>
          <a:prstGeom prst="rect">
            <a:avLst/>
          </a:prstGeom>
          <a:noFill/>
          <a:ln>
            <a:noFill/>
          </a:ln>
        </p:spPr>
      </p:pic>
      <p:sp>
        <p:nvSpPr>
          <p:cNvPr id="212" name="Google Shape;212;g3277b82dfb6_0_837"/>
          <p:cNvSpPr txBox="1"/>
          <p:nvPr/>
        </p:nvSpPr>
        <p:spPr>
          <a:xfrm>
            <a:off x="5996562" y="1025611"/>
            <a:ext cx="259257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ICCAD’19]</a:t>
            </a:r>
            <a:endParaRPr sz="2000" b="0" i="0" u="none" strike="noStrike" cap="none" dirty="0">
              <a:solidFill>
                <a:srgbClr val="434343"/>
              </a:solidFill>
              <a:latin typeface="Arial"/>
              <a:ea typeface="Arial"/>
              <a:cs typeface="Arial"/>
              <a:sym typeface="Arial"/>
            </a:endParaRPr>
          </a:p>
        </p:txBody>
      </p:sp>
      <p:sp>
        <p:nvSpPr>
          <p:cNvPr id="213" name="Google Shape;213;g3277b82dfb6_0_837"/>
          <p:cNvSpPr txBox="1"/>
          <p:nvPr/>
        </p:nvSpPr>
        <p:spPr>
          <a:xfrm>
            <a:off x="482227" y="1025611"/>
            <a:ext cx="400165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[Sánchez-</a:t>
            </a:r>
            <a:r>
              <a:rPr lang="en-US" sz="2000" b="0" i="0" u="none" strike="noStrike" cap="none" dirty="0" err="1">
                <a:solidFill>
                  <a:srgbClr val="434343"/>
                </a:solidFill>
                <a:latin typeface="Arial"/>
                <a:ea typeface="Arial"/>
                <a:cs typeface="Arial"/>
                <a:sym typeface="Arial"/>
              </a:rPr>
              <a:t>Masís</a:t>
            </a:r>
            <a:r>
              <a:rPr lang="en-US" sz="2000" b="0" i="0" u="none" strike="noStrike" cap="none" dirty="0">
                <a:solidFill>
                  <a:srgbClr val="434343"/>
                </a:solidFill>
                <a:latin typeface="Arial"/>
                <a:ea typeface="Arial"/>
                <a:cs typeface="Arial"/>
                <a:sym typeface="Arial"/>
              </a:rPr>
              <a:t>+, LAMC’23]</a:t>
            </a:r>
            <a:endParaRPr sz="2000" b="0" i="0" u="none" strike="noStrike" cap="none" dirty="0">
              <a:solidFill>
                <a:srgbClr val="434343"/>
              </a:solidFill>
              <a:latin typeface="Arial"/>
              <a:ea typeface="Arial"/>
              <a:cs typeface="Arial"/>
              <a:sym typeface="Arial"/>
            </a:endParaRPr>
          </a:p>
        </p:txBody>
      </p:sp>
      <p:cxnSp>
        <p:nvCxnSpPr>
          <p:cNvPr id="214" name="Google Shape;214;g3277b82dfb6_0_837"/>
          <p:cNvCxnSpPr>
            <a:cxnSpLocks/>
          </p:cNvCxnSpPr>
          <p:nvPr/>
        </p:nvCxnSpPr>
        <p:spPr>
          <a:xfrm>
            <a:off x="5912931" y="1111909"/>
            <a:ext cx="0" cy="5175444"/>
          </a:xfrm>
          <a:prstGeom prst="straightConnector1">
            <a:avLst/>
          </a:prstGeom>
          <a:noFill/>
          <a:ln w="28575" cap="flat" cmpd="sng">
            <a:solidFill>
              <a:srgbClr val="D55C01"/>
            </a:solidFill>
            <a:prstDash val="solid"/>
            <a:round/>
            <a:headEnd type="none" w="sm" len="sm"/>
            <a:tailEnd type="none" w="sm" len="sm"/>
          </a:ln>
        </p:spPr>
      </p:cxnSp>
      <p:sp>
        <p:nvSpPr>
          <p:cNvPr id="215" name="Google Shape;215;g3277b82dfb6_0_837"/>
          <p:cNvSpPr txBox="1"/>
          <p:nvPr/>
        </p:nvSpPr>
        <p:spPr>
          <a:xfrm>
            <a:off x="692316" y="5420487"/>
            <a:ext cx="5031535" cy="10516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PCB </a:t>
            </a:r>
            <a:r>
              <a:rPr lang="en-US" sz="2000" dirty="0">
                <a:solidFill>
                  <a:schemeClr val="dk1"/>
                </a:solidFill>
              </a:rPr>
              <a:t>link between vias</a:t>
            </a:r>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Multi-layer perceptron (MLP) model for a frequency point</a:t>
            </a:r>
            <a:endParaRPr sz="2000" b="0" i="0" u="none" strike="noStrike" cap="none" dirty="0">
              <a:solidFill>
                <a:srgbClr val="000000"/>
              </a:solidFill>
              <a:latin typeface="Arial"/>
              <a:ea typeface="Arial"/>
              <a:cs typeface="Arial"/>
              <a:sym typeface="Arial"/>
            </a:endParaRPr>
          </a:p>
        </p:txBody>
      </p:sp>
      <p:pic>
        <p:nvPicPr>
          <p:cNvPr id="218" name="Google Shape;218;g3277b82dfb6_0_837"/>
          <p:cNvPicPr preferRelativeResize="0"/>
          <p:nvPr/>
        </p:nvPicPr>
        <p:blipFill rotWithShape="1">
          <a:blip r:embed="rId5">
            <a:alphaModFix/>
          </a:blip>
          <a:srcRect/>
          <a:stretch/>
        </p:blipFill>
        <p:spPr>
          <a:xfrm>
            <a:off x="8253937" y="1571469"/>
            <a:ext cx="3661837" cy="1850328"/>
          </a:xfrm>
          <a:prstGeom prst="rect">
            <a:avLst/>
          </a:prstGeom>
          <a:noFill/>
          <a:ln>
            <a:noFill/>
          </a:ln>
        </p:spPr>
      </p:pic>
      <p:pic>
        <p:nvPicPr>
          <p:cNvPr id="3" name="Google Shape;211;g3277b82dfb6_0_837">
            <a:extLst>
              <a:ext uri="{FF2B5EF4-FFF2-40B4-BE49-F238E27FC236}">
                <a16:creationId xmlns:a16="http://schemas.microsoft.com/office/drawing/2014/main" id="{420836F9-6361-4FA0-90DE-F00AA324C9B1}"/>
              </a:ext>
            </a:extLst>
          </p:cNvPr>
          <p:cNvPicPr preferRelativeResize="0"/>
          <p:nvPr/>
        </p:nvPicPr>
        <p:blipFill rotWithShape="1">
          <a:blip r:embed="rId4">
            <a:alphaModFix/>
          </a:blip>
          <a:srcRect l="54828" t="-3069"/>
          <a:stretch/>
        </p:blipFill>
        <p:spPr>
          <a:xfrm>
            <a:off x="6254474" y="2089718"/>
            <a:ext cx="1908482" cy="1380068"/>
          </a:xfrm>
          <a:prstGeom prst="rect">
            <a:avLst/>
          </a:prstGeom>
          <a:noFill/>
          <a:ln>
            <a:noFill/>
          </a:ln>
        </p:spPr>
      </p:pic>
      <p:pic>
        <p:nvPicPr>
          <p:cNvPr id="8" name="Picture 7">
            <a:extLst>
              <a:ext uri="{FF2B5EF4-FFF2-40B4-BE49-F238E27FC236}">
                <a16:creationId xmlns:a16="http://schemas.microsoft.com/office/drawing/2014/main" id="{A7AB843B-EDDC-0371-6E74-B963F4ACF139}"/>
              </a:ext>
            </a:extLst>
          </p:cNvPr>
          <p:cNvPicPr>
            <a:picLocks noChangeAspect="1"/>
          </p:cNvPicPr>
          <p:nvPr/>
        </p:nvPicPr>
        <p:blipFill>
          <a:blip r:embed="rId6"/>
          <a:stretch>
            <a:fillRect/>
          </a:stretch>
        </p:blipFill>
        <p:spPr>
          <a:xfrm>
            <a:off x="799994" y="1506812"/>
            <a:ext cx="4456139" cy="2175502"/>
          </a:xfrm>
          <a:prstGeom prst="rect">
            <a:avLst/>
          </a:prstGeom>
        </p:spPr>
      </p:pic>
      <p:graphicFrame>
        <p:nvGraphicFramePr>
          <p:cNvPr id="11" name="Table 10">
            <a:extLst>
              <a:ext uri="{FF2B5EF4-FFF2-40B4-BE49-F238E27FC236}">
                <a16:creationId xmlns:a16="http://schemas.microsoft.com/office/drawing/2014/main" id="{8267D3B4-EC15-F927-6D93-705E9467C577}"/>
              </a:ext>
            </a:extLst>
          </p:cNvPr>
          <p:cNvGraphicFramePr>
            <a:graphicFrameLocks noGrp="1"/>
          </p:cNvGraphicFramePr>
          <p:nvPr>
            <p:extLst>
              <p:ext uri="{D42A27DB-BD31-4B8C-83A1-F6EECF244321}">
                <p14:modId xmlns:p14="http://schemas.microsoft.com/office/powerpoint/2010/main" val="2701977183"/>
              </p:ext>
            </p:extLst>
          </p:nvPr>
        </p:nvGraphicFramePr>
        <p:xfrm>
          <a:off x="474961" y="3687573"/>
          <a:ext cx="2478628" cy="1371600"/>
        </p:xfrm>
        <a:graphic>
          <a:graphicData uri="http://schemas.openxmlformats.org/drawingml/2006/table">
            <a:tbl>
              <a:tblPr firstRow="1" bandRow="1">
                <a:tableStyleId>{5940675A-B579-460E-94D1-54222C63F5DA}</a:tableStyleId>
              </a:tblPr>
              <a:tblGrid>
                <a:gridCol w="1239973">
                  <a:extLst>
                    <a:ext uri="{9D8B030D-6E8A-4147-A177-3AD203B41FA5}">
                      <a16:colId xmlns:a16="http://schemas.microsoft.com/office/drawing/2014/main" val="4227401428"/>
                    </a:ext>
                  </a:extLst>
                </a:gridCol>
                <a:gridCol w="1238655">
                  <a:extLst>
                    <a:ext uri="{9D8B030D-6E8A-4147-A177-3AD203B41FA5}">
                      <a16:colId xmlns:a16="http://schemas.microsoft.com/office/drawing/2014/main" val="731076179"/>
                    </a:ext>
                  </a:extLst>
                </a:gridCol>
              </a:tblGrid>
              <a:tr h="171757">
                <a:tc>
                  <a:txBody>
                    <a:bodyPr/>
                    <a:lstStyle/>
                    <a:p>
                      <a:r>
                        <a:rPr lang="en-US" sz="1200" dirty="0">
                          <a:latin typeface="Times New Roman" panose="02020603050405020304" pitchFamily="18" charset="0"/>
                          <a:cs typeface="Times New Roman" panose="02020603050405020304" pitchFamily="18" charset="0"/>
                        </a:rPr>
                        <a:t>cavity height (h)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9±3mils</a:t>
                      </a:r>
                    </a:p>
                  </a:txBody>
                  <a:tcPr marL="45720" marR="45720" anchor="ctr"/>
                </a:tc>
                <a:extLst>
                  <a:ext uri="{0D108BD9-81ED-4DB2-BD59-A6C34878D82A}">
                    <a16:rowId xmlns:a16="http://schemas.microsoft.com/office/drawing/2014/main" val="2912166522"/>
                  </a:ext>
                </a:extLst>
              </a:tr>
              <a:tr h="171757">
                <a:tc>
                  <a:txBody>
                    <a:bodyPr/>
                    <a:lstStyle/>
                    <a:p>
                      <a:r>
                        <a:rPr lang="en-US" sz="1200" dirty="0">
                          <a:latin typeface="Times New Roman" panose="02020603050405020304" pitchFamily="18" charset="0"/>
                          <a:cs typeface="Times New Roman" panose="02020603050405020304" pitchFamily="18" charset="0"/>
                        </a:rPr>
                        <a:t>pitch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40±20mils</a:t>
                      </a:r>
                    </a:p>
                  </a:txBody>
                  <a:tcPr marL="45720" marR="45720" anchor="ctr"/>
                </a:tc>
                <a:extLst>
                  <a:ext uri="{0D108BD9-81ED-4DB2-BD59-A6C34878D82A}">
                    <a16:rowId xmlns:a16="http://schemas.microsoft.com/office/drawing/2014/main" val="3602765054"/>
                  </a:ext>
                </a:extLst>
              </a:tr>
              <a:tr h="171757">
                <a:tc>
                  <a:txBody>
                    <a:bodyPr/>
                    <a:lstStyle/>
                    <a:p>
                      <a:r>
                        <a:rPr lang="en-US" sz="1200" dirty="0">
                          <a:latin typeface="Times New Roman" panose="02020603050405020304" pitchFamily="18" charset="0"/>
                          <a:cs typeface="Times New Roman" panose="02020603050405020304" pitchFamily="18" charset="0"/>
                        </a:rPr>
                        <a:t>pad radius (pr)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9.25±2.75mils</a:t>
                      </a:r>
                    </a:p>
                  </a:txBody>
                  <a:tcPr marL="45720" marR="45720" anchor="ctr"/>
                </a:tc>
                <a:extLst>
                  <a:ext uri="{0D108BD9-81ED-4DB2-BD59-A6C34878D82A}">
                    <a16:rowId xmlns:a16="http://schemas.microsoft.com/office/drawing/2014/main" val="2181473295"/>
                  </a:ext>
                </a:extLst>
              </a:tr>
              <a:tr h="171757">
                <a:tc>
                  <a:txBody>
                    <a:bodyPr/>
                    <a:lstStyle/>
                    <a:p>
                      <a:r>
                        <a:rPr lang="en-US" sz="1200" dirty="0" err="1">
                          <a:latin typeface="Times New Roman" panose="02020603050405020304" pitchFamily="18" charset="0"/>
                          <a:cs typeface="Times New Roman" panose="02020603050405020304" pitchFamily="18" charset="0"/>
                        </a:rPr>
                        <a:t>antipad</a:t>
                      </a:r>
                      <a:r>
                        <a:rPr lang="en-US" sz="1200" dirty="0">
                          <a:latin typeface="Times New Roman" panose="02020603050405020304" pitchFamily="18" charset="0"/>
                          <a:cs typeface="Times New Roman" panose="02020603050405020304" pitchFamily="18" charset="0"/>
                        </a:rPr>
                        <a:t> radius (</a:t>
                      </a:r>
                      <a:r>
                        <a:rPr lang="en-US" sz="1200" dirty="0" err="1">
                          <a:latin typeface="Times New Roman" panose="02020603050405020304" pitchFamily="18" charset="0"/>
                          <a:cs typeface="Times New Roman" panose="02020603050405020304" pitchFamily="18" charset="0"/>
                        </a:rPr>
                        <a:t>ar</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14.75±4.25mils</a:t>
                      </a:r>
                    </a:p>
                  </a:txBody>
                  <a:tcPr marL="45720" marR="45720" anchor="ctr"/>
                </a:tc>
                <a:extLst>
                  <a:ext uri="{0D108BD9-81ED-4DB2-BD59-A6C34878D82A}">
                    <a16:rowId xmlns:a16="http://schemas.microsoft.com/office/drawing/2014/main" val="1123267787"/>
                  </a:ext>
                </a:extLst>
              </a:tr>
              <a:tr h="171757">
                <a:tc>
                  <a:txBody>
                    <a:bodyPr/>
                    <a:lstStyle/>
                    <a:p>
                      <a:r>
                        <a:rPr lang="en-US" sz="1200" dirty="0">
                          <a:latin typeface="Times New Roman" panose="02020603050405020304" pitchFamily="18" charset="0"/>
                          <a:cs typeface="Times New Roman" panose="02020603050405020304" pitchFamily="18" charset="0"/>
                        </a:rPr>
                        <a:t>loss tangent (</a:t>
                      </a:r>
                      <a:r>
                        <a:rPr lang="el-GR" sz="1200" dirty="0">
                          <a:latin typeface="Times New Roman" panose="02020603050405020304" pitchFamily="18" charset="0"/>
                          <a:cs typeface="Times New Roman" panose="02020603050405020304" pitchFamily="18" charset="0"/>
                        </a:rPr>
                        <a:t>δ</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l-GR" sz="1200" dirty="0">
                          <a:latin typeface="Times New Roman" panose="02020603050405020304" pitchFamily="18" charset="0"/>
                          <a:cs typeface="Times New Roman" panose="02020603050405020304" pitchFamily="18" charset="0"/>
                        </a:rPr>
                        <a:t>{0.002, 0.02, 0.2}</a:t>
                      </a:r>
                      <a:endParaRPr lang="en-US" sz="1200"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3076927984"/>
                  </a:ext>
                </a:extLst>
              </a:tr>
            </a:tbl>
          </a:graphicData>
        </a:graphic>
      </p:graphicFrame>
      <p:graphicFrame>
        <p:nvGraphicFramePr>
          <p:cNvPr id="12" name="Table 11">
            <a:extLst>
              <a:ext uri="{FF2B5EF4-FFF2-40B4-BE49-F238E27FC236}">
                <a16:creationId xmlns:a16="http://schemas.microsoft.com/office/drawing/2014/main" id="{EAC25B8C-077C-D3A4-EAF0-FC0F5110009D}"/>
              </a:ext>
            </a:extLst>
          </p:cNvPr>
          <p:cNvGraphicFramePr>
            <a:graphicFrameLocks noGrp="1"/>
          </p:cNvGraphicFramePr>
          <p:nvPr>
            <p:extLst>
              <p:ext uri="{D42A27DB-BD31-4B8C-83A1-F6EECF244321}">
                <p14:modId xmlns:p14="http://schemas.microsoft.com/office/powerpoint/2010/main" val="572014953"/>
              </p:ext>
            </p:extLst>
          </p:nvPr>
        </p:nvGraphicFramePr>
        <p:xfrm>
          <a:off x="2991137" y="3695699"/>
          <a:ext cx="2691442" cy="1097280"/>
        </p:xfrm>
        <a:graphic>
          <a:graphicData uri="http://schemas.openxmlformats.org/drawingml/2006/table">
            <a:tbl>
              <a:tblPr firstRow="1" bandRow="1">
                <a:tableStyleId>{5940675A-B579-460E-94D1-54222C63F5DA}</a:tableStyleId>
              </a:tblPr>
              <a:tblGrid>
                <a:gridCol w="1783528">
                  <a:extLst>
                    <a:ext uri="{9D8B030D-6E8A-4147-A177-3AD203B41FA5}">
                      <a16:colId xmlns:a16="http://schemas.microsoft.com/office/drawing/2014/main" val="900840054"/>
                    </a:ext>
                  </a:extLst>
                </a:gridCol>
                <a:gridCol w="907914">
                  <a:extLst>
                    <a:ext uri="{9D8B030D-6E8A-4147-A177-3AD203B41FA5}">
                      <a16:colId xmlns:a16="http://schemas.microsoft.com/office/drawing/2014/main" val="1300853657"/>
                    </a:ext>
                  </a:extLst>
                </a:gridCol>
              </a:tblGrid>
              <a:tr h="171757">
                <a:tc>
                  <a:txBody>
                    <a:bodyPr/>
                    <a:lstStyle/>
                    <a:p>
                      <a:r>
                        <a:rPr lang="en-US" sz="1200" dirty="0">
                          <a:latin typeface="Times New Roman" panose="02020603050405020304" pitchFamily="18" charset="0"/>
                          <a:cs typeface="Times New Roman" panose="02020603050405020304" pitchFamily="18" charset="0"/>
                        </a:rPr>
                        <a:t>plate thickness (t)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 2}mils</a:t>
                      </a:r>
                    </a:p>
                  </a:txBody>
                  <a:tcPr marL="45720" marR="45720" anchor="ctr"/>
                </a:tc>
                <a:extLst>
                  <a:ext uri="{0D108BD9-81ED-4DB2-BD59-A6C34878D82A}">
                    <a16:rowId xmlns:a16="http://schemas.microsoft.com/office/drawing/2014/main" val="3995226295"/>
                  </a:ext>
                </a:extLst>
              </a:tr>
              <a:tr h="171757">
                <a:tc>
                  <a:txBody>
                    <a:bodyPr/>
                    <a:lstStyle/>
                    <a:p>
                      <a:r>
                        <a:rPr lang="en-US" sz="1200" dirty="0" err="1">
                          <a:latin typeface="Times New Roman" panose="02020603050405020304" pitchFamily="18" charset="0"/>
                          <a:cs typeface="Times New Roman" panose="02020603050405020304" pitchFamily="18" charset="0"/>
                        </a:rPr>
                        <a:t>stripline</a:t>
                      </a:r>
                      <a:r>
                        <a:rPr lang="en-US" sz="1200" dirty="0">
                          <a:latin typeface="Times New Roman" panose="02020603050405020304" pitchFamily="18" charset="0"/>
                          <a:cs typeface="Times New Roman" panose="02020603050405020304" pitchFamily="18" charset="0"/>
                        </a:rPr>
                        <a:t> width (w)</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5.5± 1.5mils</a:t>
                      </a:r>
                    </a:p>
                  </a:txBody>
                  <a:tcPr marL="45720" marR="45720" anchor="ctr"/>
                </a:tc>
                <a:extLst>
                  <a:ext uri="{0D108BD9-81ED-4DB2-BD59-A6C34878D82A}">
                    <a16:rowId xmlns:a16="http://schemas.microsoft.com/office/drawing/2014/main" val="1334526432"/>
                  </a:ext>
                </a:extLst>
              </a:tr>
              <a:tr h="171757">
                <a:tc>
                  <a:txBody>
                    <a:bodyPr/>
                    <a:lstStyle/>
                    <a:p>
                      <a:r>
                        <a:rPr lang="en-US" sz="1200" dirty="0">
                          <a:latin typeface="Times New Roman" panose="02020603050405020304" pitchFamily="18" charset="0"/>
                          <a:cs typeface="Times New Roman" panose="02020603050405020304" pitchFamily="18" charset="0"/>
                        </a:rPr>
                        <a:t>distance between arrays (d)</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10.5±9.5cm</a:t>
                      </a:r>
                    </a:p>
                  </a:txBody>
                  <a:tcPr marL="45720" marR="45720" anchor="ctr"/>
                </a:tc>
                <a:extLst>
                  <a:ext uri="{0D108BD9-81ED-4DB2-BD59-A6C34878D82A}">
                    <a16:rowId xmlns:a16="http://schemas.microsoft.com/office/drawing/2014/main" val="3642693366"/>
                  </a:ext>
                </a:extLst>
              </a:tr>
              <a:tr h="171757">
                <a:tc>
                  <a:txBody>
                    <a:bodyPr/>
                    <a:lstStyle/>
                    <a:p>
                      <a:r>
                        <a:rPr lang="en-US" sz="1200" dirty="0">
                          <a:latin typeface="Times New Roman" panose="02020603050405020304" pitchFamily="18" charset="0"/>
                          <a:cs typeface="Times New Roman" panose="02020603050405020304" pitchFamily="18" charset="0"/>
                        </a:rPr>
                        <a:t>relative permittivity (</a:t>
                      </a:r>
                      <a:r>
                        <a:rPr lang="el-GR" sz="1200" dirty="0">
                          <a:latin typeface="Times New Roman" panose="02020603050405020304" pitchFamily="18" charset="0"/>
                          <a:cs typeface="Times New Roman" panose="02020603050405020304" pitchFamily="18" charset="0"/>
                        </a:rPr>
                        <a:t>ε</a:t>
                      </a:r>
                      <a:r>
                        <a:rPr lang="en-US" sz="1200" dirty="0">
                          <a:latin typeface="Times New Roman" panose="02020603050405020304" pitchFamily="18" charset="0"/>
                          <a:cs typeface="Times New Roman" panose="02020603050405020304" pitchFamily="18" charset="0"/>
                        </a:rPr>
                        <a:t>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4.1 ±0.3</a:t>
                      </a:r>
                    </a:p>
                  </a:txBody>
                  <a:tcPr marL="45720" marR="45720" anchor="ctr"/>
                </a:tc>
                <a:extLst>
                  <a:ext uri="{0D108BD9-81ED-4DB2-BD59-A6C34878D82A}">
                    <a16:rowId xmlns:a16="http://schemas.microsoft.com/office/drawing/2014/main" val="22596137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g3277b82dfb6_0_853"/>
          <p:cNvPicPr preferRelativeResize="0"/>
          <p:nvPr/>
        </p:nvPicPr>
        <p:blipFill rotWithShape="1">
          <a:blip r:embed="rId3">
            <a:alphaModFix/>
          </a:blip>
          <a:srcRect/>
          <a:stretch/>
        </p:blipFill>
        <p:spPr>
          <a:xfrm>
            <a:off x="575734" y="3241019"/>
            <a:ext cx="5553075" cy="1533525"/>
          </a:xfrm>
          <a:prstGeom prst="rect">
            <a:avLst/>
          </a:prstGeom>
          <a:noFill/>
          <a:ln>
            <a:noFill/>
          </a:ln>
        </p:spPr>
      </p:pic>
      <p:pic>
        <p:nvPicPr>
          <p:cNvPr id="225" name="Google Shape;225;g3277b82dfb6_0_853"/>
          <p:cNvPicPr preferRelativeResize="0"/>
          <p:nvPr/>
        </p:nvPicPr>
        <p:blipFill rotWithShape="1">
          <a:blip r:embed="rId4">
            <a:alphaModFix/>
          </a:blip>
          <a:srcRect/>
          <a:stretch/>
        </p:blipFill>
        <p:spPr>
          <a:xfrm>
            <a:off x="654735" y="5073259"/>
            <a:ext cx="5782400" cy="1683140"/>
          </a:xfrm>
          <a:prstGeom prst="rect">
            <a:avLst/>
          </a:prstGeom>
          <a:noFill/>
          <a:ln>
            <a:noFill/>
          </a:ln>
        </p:spPr>
      </p:pic>
      <p:pic>
        <p:nvPicPr>
          <p:cNvPr id="226" name="Google Shape;226;g3277b82dfb6_0_853"/>
          <p:cNvPicPr preferRelativeResize="0"/>
          <p:nvPr/>
        </p:nvPicPr>
        <p:blipFill rotWithShape="1">
          <a:blip r:embed="rId5">
            <a:alphaModFix/>
          </a:blip>
          <a:srcRect/>
          <a:stretch/>
        </p:blipFill>
        <p:spPr>
          <a:xfrm>
            <a:off x="654735" y="1132455"/>
            <a:ext cx="4981849" cy="1758213"/>
          </a:xfrm>
          <a:prstGeom prst="rect">
            <a:avLst/>
          </a:prstGeom>
          <a:noFill/>
          <a:ln>
            <a:noFill/>
          </a:ln>
        </p:spPr>
      </p:pic>
      <p:sp>
        <p:nvSpPr>
          <p:cNvPr id="227" name="Google Shape;227;g3277b82dfb6_0_853"/>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Graph Based ML Modeling</a:t>
            </a:r>
            <a:endParaRPr dirty="0"/>
          </a:p>
        </p:txBody>
      </p:sp>
      <p:sp>
        <p:nvSpPr>
          <p:cNvPr id="228" name="Google Shape;228;g3277b82dfb6_0_853"/>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11</a:t>
            </a:fld>
            <a:endParaRPr/>
          </a:p>
        </p:txBody>
      </p:sp>
      <p:sp>
        <p:nvSpPr>
          <p:cNvPr id="229" name="Google Shape;229;g3277b82dfb6_0_853"/>
          <p:cNvSpPr txBox="1"/>
          <p:nvPr/>
        </p:nvSpPr>
        <p:spPr>
          <a:xfrm>
            <a:off x="467218" y="817701"/>
            <a:ext cx="34318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ICML’19]</a:t>
            </a:r>
            <a:endParaRPr sz="2000" b="0" i="0" u="none" strike="noStrike" cap="none" dirty="0">
              <a:solidFill>
                <a:srgbClr val="434343"/>
              </a:solidFill>
              <a:latin typeface="Arial"/>
              <a:ea typeface="Arial"/>
              <a:cs typeface="Arial"/>
              <a:sym typeface="Arial"/>
            </a:endParaRPr>
          </a:p>
        </p:txBody>
      </p:sp>
      <p:sp>
        <p:nvSpPr>
          <p:cNvPr id="230" name="Google Shape;230;g3277b82dfb6_0_853"/>
          <p:cNvSpPr txBox="1"/>
          <p:nvPr/>
        </p:nvSpPr>
        <p:spPr>
          <a:xfrm>
            <a:off x="467218" y="2965607"/>
            <a:ext cx="370518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[Liu+, TCPMT’24]</a:t>
            </a:r>
            <a:endParaRPr sz="2000" b="0" i="0" u="none" strike="noStrike" cap="none" dirty="0">
              <a:solidFill>
                <a:srgbClr val="434343"/>
              </a:solidFill>
              <a:latin typeface="Arial"/>
              <a:ea typeface="Arial"/>
              <a:cs typeface="Arial"/>
              <a:sym typeface="Arial"/>
            </a:endParaRPr>
          </a:p>
        </p:txBody>
      </p:sp>
      <p:sp>
        <p:nvSpPr>
          <p:cNvPr id="231" name="Google Shape;231;g3277b82dfb6_0_853"/>
          <p:cNvSpPr txBox="1"/>
          <p:nvPr/>
        </p:nvSpPr>
        <p:spPr>
          <a:xfrm>
            <a:off x="467218" y="4850407"/>
            <a:ext cx="362406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a:solidFill>
                  <a:srgbClr val="434343"/>
                </a:solidFill>
                <a:latin typeface="Arial"/>
                <a:ea typeface="Arial"/>
                <a:cs typeface="Arial"/>
                <a:sym typeface="Arial"/>
              </a:rPr>
              <a:t>[Kim+, DAC’24 ]</a:t>
            </a:r>
            <a:endParaRPr sz="2000" b="0" i="0" u="none" strike="noStrike" cap="none">
              <a:solidFill>
                <a:srgbClr val="434343"/>
              </a:solidFill>
              <a:latin typeface="Arial"/>
              <a:ea typeface="Arial"/>
              <a:cs typeface="Arial"/>
              <a:sym typeface="Arial"/>
            </a:endParaRPr>
          </a:p>
        </p:txBody>
      </p:sp>
      <p:cxnSp>
        <p:nvCxnSpPr>
          <p:cNvPr id="232" name="Google Shape;232;g3277b82dfb6_0_853"/>
          <p:cNvCxnSpPr/>
          <p:nvPr/>
        </p:nvCxnSpPr>
        <p:spPr>
          <a:xfrm rot="10800000">
            <a:off x="478373" y="2981094"/>
            <a:ext cx="11003100" cy="0"/>
          </a:xfrm>
          <a:prstGeom prst="straightConnector1">
            <a:avLst/>
          </a:prstGeom>
          <a:noFill/>
          <a:ln w="28575" cap="flat" cmpd="sng">
            <a:solidFill>
              <a:srgbClr val="D55C01"/>
            </a:solidFill>
            <a:prstDash val="solid"/>
            <a:round/>
            <a:headEnd type="none" w="sm" len="sm"/>
            <a:tailEnd type="none" w="sm" len="sm"/>
          </a:ln>
        </p:spPr>
      </p:cxnSp>
      <p:cxnSp>
        <p:nvCxnSpPr>
          <p:cNvPr id="233" name="Google Shape;233;g3277b82dfb6_0_853"/>
          <p:cNvCxnSpPr/>
          <p:nvPr/>
        </p:nvCxnSpPr>
        <p:spPr>
          <a:xfrm rot="10800000">
            <a:off x="478373" y="4850407"/>
            <a:ext cx="11003100" cy="0"/>
          </a:xfrm>
          <a:prstGeom prst="straightConnector1">
            <a:avLst/>
          </a:prstGeom>
          <a:noFill/>
          <a:ln w="28575" cap="flat" cmpd="sng">
            <a:solidFill>
              <a:srgbClr val="D55C01"/>
            </a:solidFill>
            <a:prstDash val="solid"/>
            <a:round/>
            <a:headEnd type="none" w="sm" len="sm"/>
            <a:tailEnd type="none" w="sm" len="sm"/>
          </a:ln>
        </p:spPr>
      </p:cxnSp>
      <p:sp>
        <p:nvSpPr>
          <p:cNvPr id="234" name="Google Shape;234;g3277b82dfb6_0_853"/>
          <p:cNvSpPr txBox="1">
            <a:spLocks noGrp="1"/>
          </p:cNvSpPr>
          <p:nvPr>
            <p:ph type="body" idx="1"/>
          </p:nvPr>
        </p:nvSpPr>
        <p:spPr>
          <a:xfrm>
            <a:off x="5636584" y="1040552"/>
            <a:ext cx="6250500" cy="1864676"/>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sym typeface="Arial"/>
              </a:rPr>
              <a:t>Represents 𝑁-resonator filter as graph</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Nodes : resonators (center coordinates, etc. )</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Edges: </a:t>
            </a:r>
            <a:r>
              <a:rPr lang="en-US" sz="2000" b="0" i="0" u="none" strike="noStrike" dirty="0">
                <a:sym typeface="Arial"/>
              </a:rPr>
              <a:t>electromagnetic interaction between resonators </a:t>
            </a:r>
          </a:p>
          <a:p>
            <a:pPr indent="-342900">
              <a:buSzPts val="1800"/>
              <a:buFont typeface="Arial"/>
              <a:buChar char="•"/>
            </a:pPr>
            <a:r>
              <a:rPr lang="en-US" sz="2000" dirty="0">
                <a:solidFill>
                  <a:schemeClr val="dk1"/>
                </a:solidFill>
                <a:sym typeface="Arial"/>
              </a:rPr>
              <a:t>GNN model</a:t>
            </a:r>
            <a:endParaRPr sz="2000" dirty="0">
              <a:sym typeface="Arial"/>
            </a:endParaRPr>
          </a:p>
        </p:txBody>
      </p:sp>
      <p:sp>
        <p:nvSpPr>
          <p:cNvPr id="235" name="Google Shape;235;g3277b82dfb6_0_853"/>
          <p:cNvSpPr txBox="1"/>
          <p:nvPr/>
        </p:nvSpPr>
        <p:spPr>
          <a:xfrm>
            <a:off x="5795434" y="3120350"/>
            <a:ext cx="6091650" cy="16152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sym typeface="Arial"/>
              </a:rPr>
              <a:t>Represents </a:t>
            </a:r>
            <a:r>
              <a:rPr lang="en-US" sz="2000" dirty="0">
                <a:solidFill>
                  <a:schemeClr val="dk1"/>
                </a:solidFill>
              </a:rPr>
              <a:t>PCB interconnect (</a:t>
            </a:r>
            <a:r>
              <a:rPr lang="en-US" sz="2000" b="0" i="0" u="none" strike="noStrike" cap="none" dirty="0" err="1">
                <a:solidFill>
                  <a:schemeClr val="dk1"/>
                </a:solidFill>
                <a:sym typeface="Arial"/>
              </a:rPr>
              <a:t>UCIe</a:t>
            </a:r>
            <a:r>
              <a:rPr lang="en-US" sz="2000" b="0" i="0" u="none" strike="noStrike" cap="none" dirty="0">
                <a:solidFill>
                  <a:schemeClr val="dk1"/>
                </a:solidFill>
                <a:sym typeface="Arial"/>
              </a:rPr>
              <a:t>) as graph</a:t>
            </a:r>
          </a:p>
          <a:p>
            <a:pPr marL="914400" lvl="1" indent="-342900">
              <a:spcBef>
                <a:spcPts val="360"/>
              </a:spcBef>
              <a:buClr>
                <a:srgbClr val="FF6600"/>
              </a:buClr>
              <a:buSzPts val="1800"/>
              <a:buFont typeface="Arial"/>
              <a:buChar char="•"/>
            </a:pPr>
            <a:r>
              <a:rPr lang="en-US" sz="2000" dirty="0">
                <a:solidFill>
                  <a:schemeClr val="dk1"/>
                </a:solidFill>
              </a:rPr>
              <a:t>Nodes : each segmentation</a:t>
            </a:r>
            <a:endParaRPr lang="en-US" sz="2000" dirty="0"/>
          </a:p>
          <a:p>
            <a:pPr marL="914400" lvl="1" indent="-342900">
              <a:spcBef>
                <a:spcPts val="360"/>
              </a:spcBef>
              <a:buClr>
                <a:srgbClr val="FF6600"/>
              </a:buClr>
              <a:buSzPts val="1800"/>
              <a:buFont typeface="Arial"/>
              <a:buChar char="•"/>
            </a:pPr>
            <a:r>
              <a:rPr lang="en-US" sz="2000" dirty="0">
                <a:solidFill>
                  <a:schemeClr val="dk1"/>
                </a:solidFill>
              </a:rPr>
              <a:t>Edges: connection between segmentations</a:t>
            </a:r>
            <a:endParaRPr lang="en-US" sz="2000" b="0" i="0" u="none" strike="noStrike" cap="none" dirty="0">
              <a:solidFill>
                <a:schemeClr val="dk1"/>
              </a:solidFill>
              <a:sym typeface="Arial"/>
            </a:endParaRPr>
          </a:p>
          <a:p>
            <a:pPr marL="457200" marR="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rPr>
              <a:t>GNN model</a:t>
            </a:r>
            <a:endParaRPr sz="2000" b="0" i="0" u="none" strike="noStrike" cap="none" dirty="0">
              <a:solidFill>
                <a:schemeClr val="dk1"/>
              </a:solidFill>
              <a:sym typeface="Arial"/>
            </a:endParaRPr>
          </a:p>
        </p:txBody>
      </p:sp>
      <p:sp>
        <p:nvSpPr>
          <p:cNvPr id="236" name="Google Shape;236;g3277b82dfb6_0_853"/>
          <p:cNvSpPr txBox="1"/>
          <p:nvPr/>
        </p:nvSpPr>
        <p:spPr>
          <a:xfrm>
            <a:off x="6347757" y="5250476"/>
            <a:ext cx="5450065" cy="1235963"/>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Represents PCB interconnect as graph</a:t>
            </a:r>
          </a:p>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Graph Transformer model</a:t>
            </a: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235" grpId="0"/>
      <p:bldP spid="2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3277b82dfb6_0_87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Image Based ML Modeling</a:t>
            </a:r>
            <a:endParaRPr dirty="0"/>
          </a:p>
        </p:txBody>
      </p:sp>
      <p:sp>
        <p:nvSpPr>
          <p:cNvPr id="243" name="Google Shape;243;g3277b82dfb6_0_87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12</a:t>
            </a:fld>
            <a:endParaRPr/>
          </a:p>
        </p:txBody>
      </p:sp>
      <p:sp>
        <p:nvSpPr>
          <p:cNvPr id="244" name="Google Shape;244;g3277b82dfb6_0_870"/>
          <p:cNvSpPr txBox="1"/>
          <p:nvPr/>
        </p:nvSpPr>
        <p:spPr>
          <a:xfrm>
            <a:off x="288327" y="5131120"/>
            <a:ext cx="5402573" cy="1011315"/>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Single-layer layout (pixelated to 18x18) for matching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Deep-CNN model</a:t>
            </a:r>
            <a:endParaRPr sz="2000" b="0" i="0" u="none" strike="noStrike" cap="none" dirty="0">
              <a:solidFill>
                <a:schemeClr val="dk1"/>
              </a:solidFill>
              <a:latin typeface="Arial"/>
              <a:ea typeface="Arial"/>
              <a:cs typeface="Arial"/>
              <a:sym typeface="Arial"/>
            </a:endParaRPr>
          </a:p>
        </p:txBody>
      </p:sp>
      <p:pic>
        <p:nvPicPr>
          <p:cNvPr id="246" name="Google Shape;246;g3277b82dfb6_0_870"/>
          <p:cNvPicPr preferRelativeResize="0"/>
          <p:nvPr/>
        </p:nvPicPr>
        <p:blipFill rotWithShape="1">
          <a:blip r:embed="rId3">
            <a:alphaModFix/>
          </a:blip>
          <a:srcRect b="50804"/>
          <a:stretch/>
        </p:blipFill>
        <p:spPr>
          <a:xfrm>
            <a:off x="810022" y="2566156"/>
            <a:ext cx="4758907" cy="2336559"/>
          </a:xfrm>
          <a:prstGeom prst="rect">
            <a:avLst/>
          </a:prstGeom>
          <a:noFill/>
          <a:ln>
            <a:noFill/>
          </a:ln>
        </p:spPr>
      </p:pic>
      <p:pic>
        <p:nvPicPr>
          <p:cNvPr id="247" name="Google Shape;247;g3277b82dfb6_0_870"/>
          <p:cNvPicPr preferRelativeResize="0"/>
          <p:nvPr/>
        </p:nvPicPr>
        <p:blipFill rotWithShape="1">
          <a:blip r:embed="rId4">
            <a:alphaModFix/>
          </a:blip>
          <a:srcRect/>
          <a:stretch/>
        </p:blipFill>
        <p:spPr>
          <a:xfrm>
            <a:off x="2748748" y="1310369"/>
            <a:ext cx="1128216" cy="1116530"/>
          </a:xfrm>
          <a:prstGeom prst="rect">
            <a:avLst/>
          </a:prstGeom>
          <a:noFill/>
          <a:ln>
            <a:noFill/>
          </a:ln>
        </p:spPr>
      </p:pic>
      <p:pic>
        <p:nvPicPr>
          <p:cNvPr id="248" name="Google Shape;248;g3277b82dfb6_0_870"/>
          <p:cNvPicPr preferRelativeResize="0"/>
          <p:nvPr/>
        </p:nvPicPr>
        <p:blipFill rotWithShape="1">
          <a:blip r:embed="rId5">
            <a:alphaModFix/>
          </a:blip>
          <a:srcRect l="3232" t="5640" b="6778"/>
          <a:stretch/>
        </p:blipFill>
        <p:spPr>
          <a:xfrm>
            <a:off x="6150227" y="2591938"/>
            <a:ext cx="4879501" cy="2128518"/>
          </a:xfrm>
          <a:prstGeom prst="rect">
            <a:avLst/>
          </a:prstGeom>
          <a:noFill/>
          <a:ln>
            <a:noFill/>
          </a:ln>
        </p:spPr>
      </p:pic>
      <p:pic>
        <p:nvPicPr>
          <p:cNvPr id="249" name="Google Shape;249;g3277b82dfb6_0_870"/>
          <p:cNvPicPr preferRelativeResize="0"/>
          <p:nvPr/>
        </p:nvPicPr>
        <p:blipFill rotWithShape="1">
          <a:blip r:embed="rId6">
            <a:alphaModFix/>
          </a:blip>
          <a:srcRect/>
          <a:stretch/>
        </p:blipFill>
        <p:spPr>
          <a:xfrm>
            <a:off x="7356353" y="1402968"/>
            <a:ext cx="3602562" cy="1051145"/>
          </a:xfrm>
          <a:prstGeom prst="rect">
            <a:avLst/>
          </a:prstGeom>
          <a:noFill/>
          <a:ln>
            <a:noFill/>
          </a:ln>
        </p:spPr>
      </p:pic>
      <p:sp>
        <p:nvSpPr>
          <p:cNvPr id="250" name="Google Shape;250;g3277b82dfb6_0_870"/>
          <p:cNvSpPr txBox="1"/>
          <p:nvPr/>
        </p:nvSpPr>
        <p:spPr>
          <a:xfrm>
            <a:off x="5951257" y="5131120"/>
            <a:ext cx="5846566" cy="1611838"/>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Multi-layer layout (pixelated to 3x40x40) for generic impedance transformation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3D-to-2D </a:t>
            </a:r>
            <a:r>
              <a:rPr lang="en-US" sz="2000" b="0" i="0" u="none" strike="noStrike" cap="none" dirty="0" err="1">
                <a:solidFill>
                  <a:schemeClr val="dk1"/>
                </a:solidFill>
                <a:latin typeface="Arial"/>
                <a:ea typeface="Arial"/>
                <a:cs typeface="Arial"/>
                <a:sym typeface="Arial"/>
              </a:rPr>
              <a:t>UNet</a:t>
            </a:r>
            <a:r>
              <a:rPr lang="en-US" sz="2000" b="0" i="0" u="none" strike="noStrike" cap="none" dirty="0">
                <a:solidFill>
                  <a:schemeClr val="dk1"/>
                </a:solidFill>
                <a:latin typeface="Arial"/>
                <a:ea typeface="Arial"/>
                <a:cs typeface="Arial"/>
                <a:sym typeface="Arial"/>
              </a:rPr>
              <a:t> model</a:t>
            </a:r>
            <a:endParaRPr sz="2000" b="0" i="0" u="none" strike="noStrike" cap="none" dirty="0">
              <a:solidFill>
                <a:schemeClr val="dk1"/>
              </a:solidFill>
              <a:latin typeface="Arial"/>
              <a:ea typeface="Arial"/>
              <a:cs typeface="Arial"/>
              <a:sym typeface="Arial"/>
            </a:endParaRPr>
          </a:p>
        </p:txBody>
      </p:sp>
      <p:sp>
        <p:nvSpPr>
          <p:cNvPr id="251" name="Google Shape;251;g3277b82dfb6_0_870"/>
          <p:cNvSpPr txBox="1"/>
          <p:nvPr/>
        </p:nvSpPr>
        <p:spPr>
          <a:xfrm>
            <a:off x="410296"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52" name="Google Shape;252;g3277b82dfb6_0_870"/>
          <p:cNvSpPr txBox="1"/>
          <p:nvPr/>
        </p:nvSpPr>
        <p:spPr>
          <a:xfrm>
            <a:off x="5812871"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cxnSp>
        <p:nvCxnSpPr>
          <p:cNvPr id="2" name="Google Shape;214;g3277b82dfb6_0_837">
            <a:extLst>
              <a:ext uri="{FF2B5EF4-FFF2-40B4-BE49-F238E27FC236}">
                <a16:creationId xmlns:a16="http://schemas.microsoft.com/office/drawing/2014/main" id="{D0EA0579-A745-674B-3B9C-2CB53B5E509F}"/>
              </a:ext>
            </a:extLst>
          </p:cNvPr>
          <p:cNvCxnSpPr>
            <a:cxnSpLocks/>
          </p:cNvCxnSpPr>
          <p:nvPr/>
        </p:nvCxnSpPr>
        <p:spPr>
          <a:xfrm>
            <a:off x="5812871" y="1032174"/>
            <a:ext cx="0" cy="5175444"/>
          </a:xfrm>
          <a:prstGeom prst="straightConnector1">
            <a:avLst/>
          </a:prstGeom>
          <a:noFill/>
          <a:ln w="28575" cap="flat" cmpd="sng">
            <a:solidFill>
              <a:srgbClr val="D55C0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793D4364-E050-ABC9-145E-0C1432AE7BE6}"/>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0B0D484D-8AAD-9707-87D3-B90BF10FF26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Challenges</a:t>
            </a:r>
            <a:endParaRPr dirty="0"/>
          </a:p>
        </p:txBody>
      </p:sp>
      <p:sp>
        <p:nvSpPr>
          <p:cNvPr id="258" name="Google Shape;258;g3277b82dfb6_0_885">
            <a:extLst>
              <a:ext uri="{FF2B5EF4-FFF2-40B4-BE49-F238E27FC236}">
                <a16:creationId xmlns:a16="http://schemas.microsoft.com/office/drawing/2014/main" id="{0C2CFF45-F99D-5985-8FE7-F45F2732FDAF}"/>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Representing solution space</a:t>
            </a:r>
          </a:p>
          <a:p>
            <a:pPr marL="948690" lvl="1">
              <a:buSzPts val="1260"/>
              <a:buFont typeface="Arial" panose="020B0604020202020204" pitchFamily="34" charset="0"/>
              <a:buChar char="›"/>
            </a:pPr>
            <a:r>
              <a:rPr lang="en-US" dirty="0"/>
              <a:t>Tabular: Requires a predefined fixed set of template parameters</a:t>
            </a:r>
          </a:p>
          <a:p>
            <a:pPr marL="948690" lvl="1">
              <a:buSzPts val="1260"/>
              <a:buFont typeface="Arial" panose="020B0604020202020204" pitchFamily="34" charset="0"/>
              <a:buChar char="›"/>
            </a:pPr>
            <a:r>
              <a:rPr lang="en-US" dirty="0"/>
              <a:t>Graph: Faces scalability issues as the trace segmentations increases</a:t>
            </a:r>
          </a:p>
          <a:p>
            <a:pPr marL="948690" lvl="1">
              <a:buSzPts val="1260"/>
              <a:buFont typeface="Arial" panose="020B0604020202020204" pitchFamily="34" charset="0"/>
              <a:buChar char="›"/>
            </a:pPr>
            <a:r>
              <a:rPr lang="en-US" dirty="0"/>
              <a:t>Image: Demands significant computational resources</a:t>
            </a:r>
          </a:p>
          <a:p>
            <a:pPr marL="948690" lvl="1">
              <a:buSzPts val="1260"/>
              <a:buFont typeface="Arial" panose="020B0604020202020204" pitchFamily="34" charset="0"/>
              <a:buChar char="›"/>
            </a:pPr>
            <a:r>
              <a:rPr lang="en-US" dirty="0"/>
              <a:t>Performance comparison is difficult</a:t>
            </a:r>
          </a:p>
          <a:p>
            <a:pPr marL="948690" lvl="1">
              <a:buSzPts val="1260"/>
              <a:buFont typeface="Arial" panose="020B0604020202020204" pitchFamily="34" charset="0"/>
              <a:buChar char="›"/>
            </a:pPr>
            <a:endParaRPr lang="en-US" dirty="0"/>
          </a:p>
          <a:p>
            <a:pPr marL="457200" lvl="0" indent="-308610" algn="l" rtl="0">
              <a:lnSpc>
                <a:spcPct val="100000"/>
              </a:lnSpc>
              <a:spcBef>
                <a:spcPts val="360"/>
              </a:spcBef>
              <a:spcAft>
                <a:spcPts val="0"/>
              </a:spcAft>
              <a:buSzPts val="1260"/>
              <a:buChar char="⧫"/>
            </a:pPr>
            <a:r>
              <a:rPr lang="en-US" b="1" dirty="0"/>
              <a:t>Challenge</a:t>
            </a:r>
            <a:r>
              <a:rPr lang="en-US" dirty="0"/>
              <a:t>: Quality and quantity of the dataset </a:t>
            </a:r>
          </a:p>
          <a:p>
            <a:pPr lvl="1"/>
            <a:r>
              <a:rPr lang="en-US" dirty="0"/>
              <a:t>Limited open datasets: NDA constraints from semiconductor foundries limits open-source RFIC datasets</a:t>
            </a:r>
          </a:p>
          <a:p>
            <a:pPr lvl="1"/>
            <a:r>
              <a:rPr lang="en-US" dirty="0"/>
              <a:t>Costly dataset generation: Training datasets rely on expensive and time-consuming EM simulations</a:t>
            </a:r>
          </a:p>
          <a:p>
            <a:pPr marL="948690" lvl="1">
              <a:buSzPts val="1260"/>
              <a:buFont typeface="Arial" panose="020B0604020202020204" pitchFamily="34" charset="0"/>
              <a:buChar char="›"/>
            </a:pPr>
            <a:endParaRPr lang="en-US" dirty="0"/>
          </a:p>
          <a:p>
            <a:pPr>
              <a:buFont typeface="Arial"/>
              <a:buChar char="⧫"/>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6A09A316-A1F8-AD92-D80B-FCB05531B44A}"/>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13</a:t>
            </a:fld>
            <a:endParaRPr/>
          </a:p>
        </p:txBody>
      </p:sp>
    </p:spTree>
    <p:extLst>
      <p:ext uri="{BB962C8B-B14F-4D97-AF65-F5344CB8AC3E}">
        <p14:creationId xmlns:p14="http://schemas.microsoft.com/office/powerpoint/2010/main" val="321639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E4641B17-8BC5-9727-3B35-6431A68CD54A}"/>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237FF98A-BD56-35BA-072F-6722D505B44F}"/>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Future Directions</a:t>
            </a:r>
            <a:endParaRPr dirty="0"/>
          </a:p>
        </p:txBody>
      </p:sp>
      <p:sp>
        <p:nvSpPr>
          <p:cNvPr id="258" name="Google Shape;258;g3277b82dfb6_0_885">
            <a:extLst>
              <a:ext uri="{FF2B5EF4-FFF2-40B4-BE49-F238E27FC236}">
                <a16:creationId xmlns:a16="http://schemas.microsoft.com/office/drawing/2014/main" id="{3B631806-EDDD-0635-53EC-657D167FD5D5}"/>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r>
              <a:rPr lang="en-US" b="1" dirty="0"/>
              <a:t>Current Key Contributions: </a:t>
            </a:r>
            <a:r>
              <a:rPr lang="en-US" dirty="0"/>
              <a:t>Physics-augmented ML modeling</a:t>
            </a:r>
          </a:p>
          <a:p>
            <a:pPr lvl="1"/>
            <a:r>
              <a:rPr lang="en-US" dirty="0"/>
              <a:t>Reduce data dependency by integrating physical knowledge with ML</a:t>
            </a:r>
          </a:p>
          <a:p>
            <a:pPr lvl="1"/>
            <a:endParaRPr lang="en-US" dirty="0"/>
          </a:p>
          <a:p>
            <a:pPr lvl="1"/>
            <a:r>
              <a:rPr lang="en-US" dirty="0"/>
              <a:t>Causality Enforcement Layer : </a:t>
            </a:r>
            <a:endParaRPr lang="en-US" sz="2800" dirty="0"/>
          </a:p>
          <a:p>
            <a:pPr lvl="1" algn="l" rtl="0">
              <a:lnSpc>
                <a:spcPct val="100000"/>
              </a:lnSpc>
              <a:spcBef>
                <a:spcPts val="360"/>
              </a:spcBef>
              <a:spcAft>
                <a:spcPts val="0"/>
              </a:spcAft>
              <a:buSzPts val="1800"/>
              <a:buFont typeface="Arial" panose="020B0604020202020204" pitchFamily="34" charset="0"/>
              <a:buChar char="›"/>
            </a:pPr>
            <a:r>
              <a:rPr lang="en-US" dirty="0"/>
              <a:t>Passivity Enforcement Layer: </a:t>
            </a:r>
          </a:p>
          <a:p>
            <a:pPr marL="1143000" lvl="2" indent="0" algn="l" rtl="0">
              <a:lnSpc>
                <a:spcPct val="100000"/>
              </a:lnSpc>
              <a:spcBef>
                <a:spcPts val="360"/>
              </a:spcBef>
              <a:spcAft>
                <a:spcPts val="0"/>
              </a:spcAft>
              <a:buSzPts val="1800"/>
              <a:buNone/>
            </a:pP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Kramer-</a:t>
            </a:r>
            <a:r>
              <a:rPr lang="en-US" dirty="0" err="1"/>
              <a:t>Kronig</a:t>
            </a:r>
            <a:r>
              <a:rPr lang="en-US" dirty="0"/>
              <a:t> Compensation Layer: </a:t>
            </a:r>
          </a:p>
          <a:p>
            <a:pPr marL="685800" lvl="0" indent="-457200" algn="l" rtl="0">
              <a:lnSpc>
                <a:spcPct val="100000"/>
              </a:lnSpc>
              <a:spcBef>
                <a:spcPts val="360"/>
              </a:spcBef>
              <a:spcAft>
                <a:spcPts val="0"/>
              </a:spcAft>
              <a:buSzPts val="1260"/>
              <a:buFont typeface="Arial" panose="020B0604020202020204" pitchFamily="34" charset="0"/>
              <a:buChar char="›"/>
            </a:pPr>
            <a:endParaRPr lang="en-US" sz="1400" dirty="0"/>
          </a:p>
          <a:p>
            <a:pPr marL="457200" lvl="0" indent="-308610" algn="l" rtl="0">
              <a:lnSpc>
                <a:spcPct val="100000"/>
              </a:lnSpc>
              <a:spcBef>
                <a:spcPts val="360"/>
              </a:spcBef>
              <a:spcAft>
                <a:spcPts val="0"/>
              </a:spcAft>
              <a:buSzPts val="1260"/>
              <a:buChar char="⧫"/>
            </a:pPr>
            <a:r>
              <a:rPr lang="en-US" b="1" dirty="0"/>
              <a:t>Future Directions:</a:t>
            </a: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Further exploration of methods to embed physical law into ML model </a:t>
            </a:r>
          </a:p>
          <a:p>
            <a:pPr lvl="1" algn="l" rtl="0">
              <a:lnSpc>
                <a:spcPct val="100000"/>
              </a:lnSpc>
              <a:spcBef>
                <a:spcPts val="360"/>
              </a:spcBef>
              <a:spcAft>
                <a:spcPts val="0"/>
              </a:spcAft>
              <a:buSzPts val="1800"/>
              <a:buFont typeface="Arial" panose="020B0604020202020204" pitchFamily="34" charset="0"/>
              <a:buChar char="›"/>
            </a:pPr>
            <a:r>
              <a:rPr lang="en-US" dirty="0"/>
              <a:t>Use of fast solvers with optimal complexity and transfer learning for technology-agnostic applications</a:t>
            </a:r>
          </a:p>
          <a:p>
            <a:pPr lvl="1" algn="l" rtl="0">
              <a:lnSpc>
                <a:spcPct val="100000"/>
              </a:lnSpc>
              <a:spcBef>
                <a:spcPts val="360"/>
              </a:spcBef>
              <a:spcAft>
                <a:spcPts val="0"/>
              </a:spcAft>
              <a:buSzPts val="1800"/>
              <a:buFont typeface="Arial" panose="020B0604020202020204" pitchFamily="34" charset="0"/>
              <a:buChar char="›"/>
            </a:pPr>
            <a:r>
              <a:rPr lang="en-US" dirty="0"/>
              <a:t>Development of open-source datasets</a:t>
            </a:r>
          </a:p>
          <a:p>
            <a:pPr marL="914400" lvl="1" indent="-228600" algn="l" rtl="0">
              <a:lnSpc>
                <a:spcPct val="100000"/>
              </a:lnSpc>
              <a:spcBef>
                <a:spcPts val="360"/>
              </a:spcBef>
              <a:spcAft>
                <a:spcPts val="0"/>
              </a:spcAft>
              <a:buSzPts val="1800"/>
              <a:buNone/>
            </a:pPr>
            <a:endParaRPr lang="en-US" dirty="0"/>
          </a:p>
          <a:p>
            <a:pPr marL="457200" lvl="0" indent="-228600" algn="l" rtl="0">
              <a:lnSpc>
                <a:spcPct val="100000"/>
              </a:lnSpc>
              <a:spcBef>
                <a:spcPts val="360"/>
              </a:spcBef>
              <a:spcAft>
                <a:spcPts val="0"/>
              </a:spcAft>
              <a:buSzPts val="1260"/>
              <a:buNone/>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FDDBB861-9027-D792-A1C8-0F2C3069FDFF}"/>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14</a:t>
            </a:fld>
            <a:endParaRPr/>
          </a:p>
        </p:txBody>
      </p:sp>
      <p:pic>
        <p:nvPicPr>
          <p:cNvPr id="2" name="Google Shape;267;g3277b82dfb6_0_891">
            <a:extLst>
              <a:ext uri="{FF2B5EF4-FFF2-40B4-BE49-F238E27FC236}">
                <a16:creationId xmlns:a16="http://schemas.microsoft.com/office/drawing/2014/main" id="{D731EAEA-7B06-2B08-F32D-127A58CD96BC}"/>
              </a:ext>
            </a:extLst>
          </p:cNvPr>
          <p:cNvPicPr preferRelativeResize="0"/>
          <p:nvPr/>
        </p:nvPicPr>
        <p:blipFill rotWithShape="1">
          <a:blip r:embed="rId3">
            <a:alphaModFix/>
          </a:blip>
          <a:srcRect t="24698" r="15323" b="-3783"/>
          <a:stretch/>
        </p:blipFill>
        <p:spPr>
          <a:xfrm>
            <a:off x="6524874" y="2414168"/>
            <a:ext cx="3594563" cy="371291"/>
          </a:xfrm>
          <a:prstGeom prst="rect">
            <a:avLst/>
          </a:prstGeom>
          <a:noFill/>
          <a:ln>
            <a:noFill/>
          </a:ln>
        </p:spPr>
      </p:pic>
      <p:sp>
        <p:nvSpPr>
          <p:cNvPr id="3" name="Google Shape;269;g3277b82dfb6_0_891">
            <a:extLst>
              <a:ext uri="{FF2B5EF4-FFF2-40B4-BE49-F238E27FC236}">
                <a16:creationId xmlns:a16="http://schemas.microsoft.com/office/drawing/2014/main" id="{467D912B-4631-55D6-2033-30586846985C}"/>
              </a:ext>
            </a:extLst>
          </p:cNvPr>
          <p:cNvSpPr txBox="1"/>
          <p:nvPr/>
        </p:nvSpPr>
        <p:spPr>
          <a:xfrm>
            <a:off x="1842421" y="1906152"/>
            <a:ext cx="310209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TMTT’20]</a:t>
            </a:r>
            <a:endParaRPr sz="2000" b="0" i="0" u="none" strike="noStrike" cap="none" dirty="0">
              <a:solidFill>
                <a:srgbClr val="434343"/>
              </a:solidFill>
              <a:latin typeface="Arial"/>
              <a:ea typeface="Arial"/>
              <a:cs typeface="Arial"/>
              <a:sym typeface="Arial"/>
            </a:endParaRPr>
          </a:p>
        </p:txBody>
      </p:sp>
      <p:sp>
        <p:nvSpPr>
          <p:cNvPr id="5" name="Google Shape;271;g3277b82dfb6_0_891">
            <a:extLst>
              <a:ext uri="{FF2B5EF4-FFF2-40B4-BE49-F238E27FC236}">
                <a16:creationId xmlns:a16="http://schemas.microsoft.com/office/drawing/2014/main" id="{0783774E-F715-6818-40AA-7C990C69818D}"/>
              </a:ext>
            </a:extLst>
          </p:cNvPr>
          <p:cNvSpPr txBox="1"/>
          <p:nvPr/>
        </p:nvSpPr>
        <p:spPr>
          <a:xfrm>
            <a:off x="4096123" y="1906152"/>
            <a:ext cx="261568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7" name="Google Shape;273;g3277b82dfb6_0_891">
            <a:extLst>
              <a:ext uri="{FF2B5EF4-FFF2-40B4-BE49-F238E27FC236}">
                <a16:creationId xmlns:a16="http://schemas.microsoft.com/office/drawing/2014/main" id="{B5CA28D6-C5AE-0A95-AA38-B0DD0C848547}"/>
              </a:ext>
            </a:extLst>
          </p:cNvPr>
          <p:cNvPicPr preferRelativeResize="0"/>
          <p:nvPr/>
        </p:nvPicPr>
        <p:blipFill rotWithShape="1">
          <a:blip r:embed="rId4">
            <a:alphaModFix/>
          </a:blip>
          <a:srcRect/>
          <a:stretch/>
        </p:blipFill>
        <p:spPr>
          <a:xfrm>
            <a:off x="6524874" y="3459444"/>
            <a:ext cx="4245022" cy="441988"/>
          </a:xfrm>
          <a:prstGeom prst="rect">
            <a:avLst/>
          </a:prstGeom>
          <a:noFill/>
          <a:ln>
            <a:noFill/>
          </a:ln>
        </p:spPr>
      </p:pic>
      <p:grpSp>
        <p:nvGrpSpPr>
          <p:cNvPr id="9" name="Group 8">
            <a:extLst>
              <a:ext uri="{FF2B5EF4-FFF2-40B4-BE49-F238E27FC236}">
                <a16:creationId xmlns:a16="http://schemas.microsoft.com/office/drawing/2014/main" id="{A219EAF1-7E44-CA47-4624-FE51C1FCA0FC}"/>
              </a:ext>
            </a:extLst>
          </p:cNvPr>
          <p:cNvGrpSpPr/>
          <p:nvPr/>
        </p:nvGrpSpPr>
        <p:grpSpPr>
          <a:xfrm>
            <a:off x="7731125" y="2732902"/>
            <a:ext cx="1458909" cy="827160"/>
            <a:chOff x="7731125" y="2732902"/>
            <a:chExt cx="1458909" cy="827160"/>
          </a:xfrm>
        </p:grpSpPr>
        <p:sp>
          <p:nvSpPr>
            <p:cNvPr id="6" name="Google Shape;272;g3277b82dfb6_0_891">
              <a:extLst>
                <a:ext uri="{FF2B5EF4-FFF2-40B4-BE49-F238E27FC236}">
                  <a16:creationId xmlns:a16="http://schemas.microsoft.com/office/drawing/2014/main" id="{369798DE-A708-0898-F795-64BC6A702FA7}"/>
                </a:ext>
              </a:extLst>
            </p:cNvPr>
            <p:cNvSpPr txBox="1"/>
            <p:nvPr/>
          </p:nvSpPr>
          <p:spPr>
            <a:xfrm>
              <a:off x="7828634" y="2732902"/>
              <a:ext cx="1361400" cy="7791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8" name="Rectangle 7">
              <a:extLst>
                <a:ext uri="{FF2B5EF4-FFF2-40B4-BE49-F238E27FC236}">
                  <a16:creationId xmlns:a16="http://schemas.microsoft.com/office/drawing/2014/main" id="{EE3FB27F-EEBF-1CE0-1165-FD51D532B12F}"/>
                </a:ext>
              </a:extLst>
            </p:cNvPr>
            <p:cNvSpPr/>
            <p:nvPr/>
          </p:nvSpPr>
          <p:spPr>
            <a:xfrm>
              <a:off x="7731125" y="3392206"/>
              <a:ext cx="533400" cy="167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26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 name="Picture 4">
            <a:extLst>
              <a:ext uri="{FF2B5EF4-FFF2-40B4-BE49-F238E27FC236}">
                <a16:creationId xmlns:a16="http://schemas.microsoft.com/office/drawing/2014/main" id="{05B0CCA5-D622-DC9E-9162-572EA4C2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285" name="Google Shape;285;g3277b82dfb6_0_910"/>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286" name="Google Shape;286;g3277b82dfb6_0_9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287" name="Google Shape;28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288" name="Google Shape;288;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289" name="Google Shape;289;g3277b82dfb6_0_910"/>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290" name="Google Shape;290;g3277b82dfb6_0_910"/>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291" name="Google Shape;291;g3277b82dfb6_0_910"/>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292" name="Google Shape;292;g3277b82dfb6_0_910"/>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293" name="Google Shape;293;g3277b82dfb6_0_910"/>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295" name="Google Shape;295;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296" name="Google Shape;296;g3277b82dfb6_0_910"/>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297" name="Google Shape;29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298" name="Google Shape;298;g3277b82dfb6_0_910"/>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99" name="Google Shape;299;g3277b82dfb6_0_910"/>
          <p:cNvSpPr/>
          <p:nvPr/>
        </p:nvSpPr>
        <p:spPr>
          <a:xfrm>
            <a:off x="8533847" y="2469021"/>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3277b82dfb6_0_928"/>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Inverse Design Optimization</a:t>
            </a:r>
            <a:endParaRPr/>
          </a:p>
        </p:txBody>
      </p:sp>
      <p:sp>
        <p:nvSpPr>
          <p:cNvPr id="305" name="Google Shape;305;g3277b82dfb6_0_928"/>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16</a:t>
            </a:fld>
            <a:endParaRPr/>
          </a:p>
        </p:txBody>
      </p:sp>
      <p:sp>
        <p:nvSpPr>
          <p:cNvPr id="306" name="Google Shape;306;g3277b82dfb6_0_928"/>
          <p:cNvSpPr txBox="1">
            <a:spLocks noGrp="1"/>
          </p:cNvSpPr>
          <p:nvPr>
            <p:ph type="body" idx="1"/>
          </p:nvPr>
        </p:nvSpPr>
        <p:spPr>
          <a:xfrm>
            <a:off x="510950" y="977676"/>
            <a:ext cx="116280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Quickly synthesize RF passive design to satisfy the given target performance </a:t>
            </a:r>
            <a:endParaRPr dirty="0"/>
          </a:p>
          <a:p>
            <a:pPr marL="914400" lvl="1" indent="-228600" algn="l" rtl="0">
              <a:lnSpc>
                <a:spcPct val="100000"/>
              </a:lnSpc>
              <a:spcBef>
                <a:spcPts val="360"/>
              </a:spcBef>
              <a:spcAft>
                <a:spcPts val="0"/>
              </a:spcAft>
              <a:buSzPts val="1260"/>
              <a:buNone/>
            </a:pPr>
            <a:endParaRPr dirty="0"/>
          </a:p>
          <a:p>
            <a:pPr marL="457200" lvl="0" indent="-308610" algn="l" rtl="0">
              <a:lnSpc>
                <a:spcPct val="100000"/>
              </a:lnSpc>
              <a:spcBef>
                <a:spcPts val="360"/>
              </a:spcBef>
              <a:spcAft>
                <a:spcPts val="0"/>
              </a:spcAft>
              <a:buSzPts val="1260"/>
              <a:buChar char="⧫"/>
            </a:pPr>
            <a:r>
              <a:rPr lang="en-US" dirty="0"/>
              <a:t>Tabular Design Space Optimization</a:t>
            </a:r>
            <a:endParaRPr dirty="0"/>
          </a:p>
          <a:p>
            <a:pPr marL="914400" lvl="1" indent="-228600" algn="l" rtl="0">
              <a:lnSpc>
                <a:spcPct val="100000"/>
              </a:lnSpc>
              <a:spcBef>
                <a:spcPts val="360"/>
              </a:spcBef>
              <a:spcAft>
                <a:spcPts val="0"/>
              </a:spcAft>
              <a:buSzPts val="1800"/>
              <a:buNone/>
            </a:pPr>
            <a:endParaRPr sz="1400" dirty="0"/>
          </a:p>
          <a:p>
            <a:pPr marL="457200" lvl="0" indent="-308610" algn="l" rtl="0">
              <a:lnSpc>
                <a:spcPct val="100000"/>
              </a:lnSpc>
              <a:spcBef>
                <a:spcPts val="360"/>
              </a:spcBef>
              <a:spcAft>
                <a:spcPts val="0"/>
              </a:spcAft>
              <a:buSzPts val="1260"/>
              <a:buChar char="⧫"/>
            </a:pPr>
            <a:r>
              <a:rPr lang="en-US" dirty="0"/>
              <a:t>Pixelated Design Space Optimization</a:t>
            </a:r>
            <a:endParaRPr dirty="0"/>
          </a:p>
          <a:p>
            <a:pPr marL="914400" lvl="1" indent="-228600" algn="l" rtl="0">
              <a:lnSpc>
                <a:spcPct val="100000"/>
              </a:lnSpc>
              <a:spcBef>
                <a:spcPts val="360"/>
              </a:spcBef>
              <a:spcAft>
                <a:spcPts val="0"/>
              </a:spcAft>
              <a:buSzPts val="1260"/>
              <a:buNone/>
            </a:pPr>
            <a:endParaRPr sz="1400" dirty="0"/>
          </a:p>
          <a:p>
            <a:pPr marL="457200" lvl="0" indent="-308610" algn="l" rtl="0">
              <a:lnSpc>
                <a:spcPct val="100000"/>
              </a:lnSpc>
              <a:spcBef>
                <a:spcPts val="360"/>
              </a:spcBef>
              <a:spcAft>
                <a:spcPts val="0"/>
              </a:spcAft>
              <a:buSzPts val="1260"/>
              <a:buChar char="⧫"/>
            </a:pPr>
            <a:r>
              <a:rPr lang="en-US" dirty="0"/>
              <a:t>Hybrid (template and pixelated) Design Space Optimization</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277b82dfb6_0_9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Design Space Optimization</a:t>
            </a:r>
            <a:endParaRPr dirty="0"/>
          </a:p>
        </p:txBody>
      </p:sp>
      <p:sp>
        <p:nvSpPr>
          <p:cNvPr id="312" name="Google Shape;312;g3277b82dfb6_0_934"/>
          <p:cNvSpPr txBox="1">
            <a:spLocks noGrp="1"/>
          </p:cNvSpPr>
          <p:nvPr>
            <p:ph type="body" idx="1"/>
          </p:nvPr>
        </p:nvSpPr>
        <p:spPr>
          <a:xfrm>
            <a:off x="533400" y="936626"/>
            <a:ext cx="11658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Directly train ML model to predict the design parameters</a:t>
            </a:r>
            <a:endParaRPr dirty="0"/>
          </a:p>
          <a:p>
            <a:pPr lvl="1" indent="-308610">
              <a:buSzPts val="1260"/>
              <a:buChar char="»"/>
            </a:pPr>
            <a:r>
              <a:rPr lang="en-US" dirty="0"/>
              <a:t>ML model is trained to do the “inverse” design</a:t>
            </a:r>
            <a:endParaRPr dirty="0"/>
          </a:p>
          <a:p>
            <a:pPr lvl="1" indent="-308610">
              <a:buSzPts val="1260"/>
              <a:buChar char="»"/>
            </a:pPr>
            <a:r>
              <a:rPr lang="en-US" dirty="0"/>
              <a:t>Requires a strategy to resolve multi-modal output problem</a:t>
            </a:r>
            <a:endParaRPr dirty="0"/>
          </a:p>
          <a:p>
            <a:pPr marL="1371600" lvl="2" indent="-228600" algn="l" rtl="0">
              <a:lnSpc>
                <a:spcPct val="100000"/>
              </a:lnSpc>
              <a:spcBef>
                <a:spcPts val="360"/>
              </a:spcBef>
              <a:spcAft>
                <a:spcPts val="0"/>
              </a:spcAft>
              <a:buSzPts val="1260"/>
              <a:buNone/>
            </a:pPr>
            <a:endParaRPr sz="2400" dirty="0"/>
          </a:p>
          <a:p>
            <a:pPr marL="1371600" lvl="0" indent="0" algn="l" rtl="0">
              <a:lnSpc>
                <a:spcPct val="100000"/>
              </a:lnSpc>
              <a:spcBef>
                <a:spcPts val="360"/>
              </a:spcBef>
              <a:spcAft>
                <a:spcPts val="0"/>
              </a:spcAft>
              <a:buSzPts val="1260"/>
              <a:buNone/>
            </a:pPr>
            <a:endParaRPr dirty="0"/>
          </a:p>
        </p:txBody>
      </p:sp>
      <p:sp>
        <p:nvSpPr>
          <p:cNvPr id="313" name="Google Shape;313;g3277b82dfb6_0_9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17</a:t>
            </a:fld>
            <a:endParaRPr/>
          </a:p>
        </p:txBody>
      </p:sp>
      <p:pic>
        <p:nvPicPr>
          <p:cNvPr id="3" name="Picture 2">
            <a:extLst>
              <a:ext uri="{FF2B5EF4-FFF2-40B4-BE49-F238E27FC236}">
                <a16:creationId xmlns:a16="http://schemas.microsoft.com/office/drawing/2014/main" id="{D1748850-1D0F-63C0-CCFA-AD4D85D45139}"/>
              </a:ext>
            </a:extLst>
          </p:cNvPr>
          <p:cNvPicPr>
            <a:picLocks noChangeAspect="1"/>
          </p:cNvPicPr>
          <p:nvPr/>
        </p:nvPicPr>
        <p:blipFill>
          <a:blip r:embed="rId3"/>
          <a:stretch>
            <a:fillRect/>
          </a:stretch>
        </p:blipFill>
        <p:spPr>
          <a:xfrm>
            <a:off x="1199746" y="2847293"/>
            <a:ext cx="9079149" cy="3709239"/>
          </a:xfrm>
          <a:prstGeom prst="rect">
            <a:avLst/>
          </a:prstGeom>
        </p:spPr>
      </p:pic>
      <p:sp>
        <p:nvSpPr>
          <p:cNvPr id="315" name="Google Shape;315;g3277b82dfb6_0_934"/>
          <p:cNvSpPr txBox="1"/>
          <p:nvPr/>
        </p:nvSpPr>
        <p:spPr>
          <a:xfrm>
            <a:off x="840241" y="3028931"/>
            <a:ext cx="265656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[Er+, IMS’21]</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3277b82dfb6_0_942"/>
          <p:cNvSpPr txBox="1">
            <a:spLocks noGrp="1"/>
          </p:cNvSpPr>
          <p:nvPr>
            <p:ph type="body" idx="1"/>
          </p:nvPr>
        </p:nvSpPr>
        <p:spPr>
          <a:xfrm>
            <a:off x="533400" y="936626"/>
            <a:ext cx="11488554"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entire design area is pixelated into bitmap of metal or non-metal</a:t>
            </a: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18</a:t>
            </a:fld>
            <a:endParaRPr/>
          </a:p>
        </p:txBody>
      </p:sp>
      <p:pic>
        <p:nvPicPr>
          <p:cNvPr id="9" name="Picture 8">
            <a:extLst>
              <a:ext uri="{FF2B5EF4-FFF2-40B4-BE49-F238E27FC236}">
                <a16:creationId xmlns:a16="http://schemas.microsoft.com/office/drawing/2014/main" id="{2B1C4A1F-0066-CA17-DC35-544029797614}"/>
              </a:ext>
            </a:extLst>
          </p:cNvPr>
          <p:cNvPicPr>
            <a:picLocks noChangeAspect="1"/>
          </p:cNvPicPr>
          <p:nvPr/>
        </p:nvPicPr>
        <p:blipFill>
          <a:blip r:embed="rId3"/>
          <a:stretch>
            <a:fillRect/>
          </a:stretch>
        </p:blipFill>
        <p:spPr>
          <a:xfrm>
            <a:off x="687758" y="1935267"/>
            <a:ext cx="3322008" cy="2504482"/>
          </a:xfrm>
          <a:prstGeom prst="rect">
            <a:avLst/>
          </a:prstGeom>
        </p:spPr>
      </p:pic>
      <p:sp>
        <p:nvSpPr>
          <p:cNvPr id="325" name="Google Shape;325;g3277b82dfb6_0_942"/>
          <p:cNvSpPr txBox="1"/>
          <p:nvPr/>
        </p:nvSpPr>
        <p:spPr>
          <a:xfrm>
            <a:off x="687758" y="1619497"/>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pic>
        <p:nvPicPr>
          <p:cNvPr id="11" name="Picture 10">
            <a:extLst>
              <a:ext uri="{FF2B5EF4-FFF2-40B4-BE49-F238E27FC236}">
                <a16:creationId xmlns:a16="http://schemas.microsoft.com/office/drawing/2014/main" id="{F44FB847-D030-400A-5105-D7A0B83C8C01}"/>
              </a:ext>
            </a:extLst>
          </p:cNvPr>
          <p:cNvPicPr>
            <a:picLocks noChangeAspect="1"/>
          </p:cNvPicPr>
          <p:nvPr/>
        </p:nvPicPr>
        <p:blipFill>
          <a:blip r:embed="rId4"/>
          <a:stretch>
            <a:fillRect/>
          </a:stretch>
        </p:blipFill>
        <p:spPr>
          <a:xfrm>
            <a:off x="4477037" y="2346053"/>
            <a:ext cx="7048030" cy="3775426"/>
          </a:xfrm>
          <a:prstGeom prst="rect">
            <a:avLst/>
          </a:prstGeom>
        </p:spPr>
      </p:pic>
      <p:sp>
        <p:nvSpPr>
          <p:cNvPr id="13" name="Google Shape;326;g3277b82dfb6_0_942">
            <a:extLst>
              <a:ext uri="{FF2B5EF4-FFF2-40B4-BE49-F238E27FC236}">
                <a16:creationId xmlns:a16="http://schemas.microsoft.com/office/drawing/2014/main" id="{8359005E-7A6A-4645-BEB4-0A50C45DB7D1}"/>
              </a:ext>
            </a:extLst>
          </p:cNvPr>
          <p:cNvSpPr txBox="1"/>
          <p:nvPr/>
        </p:nvSpPr>
        <p:spPr>
          <a:xfrm>
            <a:off x="791939" y="4492905"/>
            <a:ext cx="339901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[Lee+, NEWCAS’23]</a:t>
            </a:r>
            <a:endParaRPr sz="2000" b="0" i="0" u="none" strike="noStrike" cap="none" dirty="0">
              <a:solidFill>
                <a:srgbClr val="434343"/>
              </a:solidFill>
              <a:latin typeface="Arial"/>
              <a:ea typeface="Arial"/>
              <a:cs typeface="Arial"/>
              <a:sym typeface="Arial"/>
            </a:endParaRPr>
          </a:p>
        </p:txBody>
      </p:sp>
      <p:pic>
        <p:nvPicPr>
          <p:cNvPr id="15" name="Picture 14">
            <a:extLst>
              <a:ext uri="{FF2B5EF4-FFF2-40B4-BE49-F238E27FC236}">
                <a16:creationId xmlns:a16="http://schemas.microsoft.com/office/drawing/2014/main" id="{3A41BD5A-6A76-E53C-E9A1-C5FBBCBCB40A}"/>
              </a:ext>
            </a:extLst>
          </p:cNvPr>
          <p:cNvPicPr>
            <a:picLocks noChangeAspect="1"/>
          </p:cNvPicPr>
          <p:nvPr/>
        </p:nvPicPr>
        <p:blipFill>
          <a:blip r:embed="rId5"/>
          <a:stretch>
            <a:fillRect/>
          </a:stretch>
        </p:blipFill>
        <p:spPr>
          <a:xfrm>
            <a:off x="851221" y="4885848"/>
            <a:ext cx="2482123" cy="1507003"/>
          </a:xfrm>
          <a:prstGeom prst="rect">
            <a:avLst/>
          </a:prstGeom>
        </p:spPr>
      </p:pic>
      <p:sp>
        <p:nvSpPr>
          <p:cNvPr id="16" name="Google Shape;325;g3277b82dfb6_0_942">
            <a:extLst>
              <a:ext uri="{FF2B5EF4-FFF2-40B4-BE49-F238E27FC236}">
                <a16:creationId xmlns:a16="http://schemas.microsoft.com/office/drawing/2014/main" id="{A3B705FB-E1A4-FC64-9C15-E24B2DA24CD2}"/>
              </a:ext>
            </a:extLst>
          </p:cNvPr>
          <p:cNvSpPr txBox="1"/>
          <p:nvPr/>
        </p:nvSpPr>
        <p:spPr>
          <a:xfrm>
            <a:off x="4638030" y="1827059"/>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 name="Oval 1">
            <a:extLst>
              <a:ext uri="{FF2B5EF4-FFF2-40B4-BE49-F238E27FC236}">
                <a16:creationId xmlns:a16="http://schemas.microsoft.com/office/drawing/2014/main" id="{BE9D102E-B495-4BB8-931B-70A0E717AC3E}"/>
              </a:ext>
            </a:extLst>
          </p:cNvPr>
          <p:cNvSpPr/>
          <p:nvPr/>
        </p:nvSpPr>
        <p:spPr>
          <a:xfrm>
            <a:off x="5888965" y="2145037"/>
            <a:ext cx="3214765" cy="182913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C8E76A-F11B-DC32-95F7-6DA407621DB0}"/>
              </a:ext>
            </a:extLst>
          </p:cNvPr>
          <p:cNvSpPr/>
          <p:nvPr/>
        </p:nvSpPr>
        <p:spPr>
          <a:xfrm>
            <a:off x="8322615" y="3436678"/>
            <a:ext cx="3214765" cy="1627028"/>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3A438D57-0FB8-A5E9-DAE8-E78D4020D9A3}"/>
            </a:ext>
          </a:extLst>
        </p:cNvPr>
        <p:cNvGrpSpPr/>
        <p:nvPr/>
      </p:nvGrpSpPr>
      <p:grpSpPr>
        <a:xfrm>
          <a:off x="0" y="0"/>
          <a:ext cx="0" cy="0"/>
          <a:chOff x="0" y="0"/>
          <a:chExt cx="0" cy="0"/>
        </a:xfrm>
      </p:grpSpPr>
      <p:sp>
        <p:nvSpPr>
          <p:cNvPr id="320" name="Google Shape;320;g3277b82dfb6_0_942">
            <a:extLst>
              <a:ext uri="{FF2B5EF4-FFF2-40B4-BE49-F238E27FC236}">
                <a16:creationId xmlns:a16="http://schemas.microsoft.com/office/drawing/2014/main" id="{A54CB564-2FF2-F8C7-9944-A1BD08396FF3}"/>
              </a:ext>
            </a:extLst>
          </p:cNvPr>
          <p:cNvSpPr txBox="1">
            <a:spLocks noGrp="1"/>
          </p:cNvSpPr>
          <p:nvPr>
            <p:ph type="body" idx="1"/>
          </p:nvPr>
        </p:nvSpPr>
        <p:spPr>
          <a:xfrm>
            <a:off x="533400" y="936626"/>
            <a:ext cx="11169600" cy="3418200"/>
          </a:xfrm>
          <a:prstGeom prst="rect">
            <a:avLst/>
          </a:prstGeom>
          <a:noFill/>
          <a:ln>
            <a:noFill/>
          </a:ln>
        </p:spPr>
        <p:txBody>
          <a:bodyPr spcFirstLastPara="1" wrap="square" lIns="91425" tIns="45700" rIns="91425" bIns="45700" anchor="t" anchorCtr="0">
            <a:noAutofit/>
          </a:bodyPr>
          <a:lstStyle/>
          <a:p>
            <a:pPr indent="-307975">
              <a:buSzPts val="1250"/>
            </a:pPr>
            <a:r>
              <a:rPr lang="en-US" dirty="0"/>
              <a:t>Genetic Algorithm-based Optimization</a:t>
            </a:r>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a:extLst>
              <a:ext uri="{FF2B5EF4-FFF2-40B4-BE49-F238E27FC236}">
                <a16:creationId xmlns:a16="http://schemas.microsoft.com/office/drawing/2014/main" id="{276A8427-23EF-50FB-4C0D-8F7BD0ACAF8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a:extLst>
              <a:ext uri="{FF2B5EF4-FFF2-40B4-BE49-F238E27FC236}">
                <a16:creationId xmlns:a16="http://schemas.microsoft.com/office/drawing/2014/main" id="{0AFFBAD9-8717-AEBB-D790-C2CC0A89288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19</a:t>
            </a:fld>
            <a:endParaRPr/>
          </a:p>
        </p:txBody>
      </p:sp>
      <p:pic>
        <p:nvPicPr>
          <p:cNvPr id="323" name="Google Shape;323;g3277b82dfb6_0_942">
            <a:extLst>
              <a:ext uri="{FF2B5EF4-FFF2-40B4-BE49-F238E27FC236}">
                <a16:creationId xmlns:a16="http://schemas.microsoft.com/office/drawing/2014/main" id="{1C7C21CF-7B06-9C42-5E6D-914539D043E0}"/>
              </a:ext>
            </a:extLst>
          </p:cNvPr>
          <p:cNvPicPr preferRelativeResize="0"/>
          <p:nvPr/>
        </p:nvPicPr>
        <p:blipFill rotWithShape="1">
          <a:blip r:embed="rId3">
            <a:alphaModFix/>
          </a:blip>
          <a:srcRect t="39404" b="11073"/>
          <a:stretch/>
        </p:blipFill>
        <p:spPr>
          <a:xfrm>
            <a:off x="405203" y="2273708"/>
            <a:ext cx="6542625" cy="2810412"/>
          </a:xfrm>
          <a:prstGeom prst="rect">
            <a:avLst/>
          </a:prstGeom>
          <a:noFill/>
          <a:ln>
            <a:noFill/>
          </a:ln>
        </p:spPr>
      </p:pic>
      <p:sp>
        <p:nvSpPr>
          <p:cNvPr id="325" name="Google Shape;325;g3277b82dfb6_0_942">
            <a:extLst>
              <a:ext uri="{FF2B5EF4-FFF2-40B4-BE49-F238E27FC236}">
                <a16:creationId xmlns:a16="http://schemas.microsoft.com/office/drawing/2014/main" id="{07F395CD-CAF3-50FC-C7DE-612BCF3364A9}"/>
              </a:ext>
            </a:extLst>
          </p:cNvPr>
          <p:cNvSpPr txBox="1"/>
          <p:nvPr/>
        </p:nvSpPr>
        <p:spPr>
          <a:xfrm>
            <a:off x="731808" y="1873639"/>
            <a:ext cx="351921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328" name="Google Shape;328;g3277b82dfb6_0_942">
            <a:extLst>
              <a:ext uri="{FF2B5EF4-FFF2-40B4-BE49-F238E27FC236}">
                <a16:creationId xmlns:a16="http://schemas.microsoft.com/office/drawing/2014/main" id="{39C1C1C7-9787-DB9F-6A2D-DE539E07F2E2}"/>
              </a:ext>
            </a:extLst>
          </p:cNvPr>
          <p:cNvSpPr txBox="1"/>
          <p:nvPr/>
        </p:nvSpPr>
        <p:spPr>
          <a:xfrm>
            <a:off x="6452681" y="2110284"/>
            <a:ext cx="5507373" cy="3680915"/>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Two best performing designs are selected from random set of designs</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a:t>
            </a:r>
            <a:r>
              <a:rPr lang="en-US" sz="2400" b="0" i="0" u="none" strike="noStrike" cap="none" dirty="0">
                <a:solidFill>
                  <a:schemeClr val="dk1"/>
                </a:solidFill>
                <a:latin typeface="Arial"/>
                <a:ea typeface="Arial"/>
                <a:cs typeface="Arial"/>
                <a:sym typeface="Arial"/>
              </a:rPr>
              <a:t>ffsprings are reconstructed from each parent through a random cut line</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R</a:t>
            </a:r>
            <a:r>
              <a:rPr lang="en-US" sz="2400" b="0" i="0" u="none" strike="noStrike" cap="none" dirty="0">
                <a:solidFill>
                  <a:schemeClr val="dk1"/>
                </a:solidFill>
                <a:latin typeface="Arial"/>
                <a:ea typeface="Arial"/>
                <a:cs typeface="Arial"/>
                <a:sym typeface="Arial"/>
              </a:rPr>
              <a:t>andom mutations on pixels are applied</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364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3277b82dfb6_0_68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(Radio Frequency Integrated Circuit)</a:t>
            </a:r>
            <a:endParaRPr/>
          </a:p>
        </p:txBody>
      </p:sp>
      <p:sp>
        <p:nvSpPr>
          <p:cNvPr id="44" name="Google Shape;44;g3277b82dfb6_0_681"/>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RFIC components are fundamental in wireless systems</a:t>
            </a:r>
            <a:endParaRPr/>
          </a:p>
          <a:p>
            <a:pPr marL="457200" lvl="0" indent="-308610" algn="l" rtl="0">
              <a:lnSpc>
                <a:spcPct val="100000"/>
              </a:lnSpc>
              <a:spcBef>
                <a:spcPts val="360"/>
              </a:spcBef>
              <a:spcAft>
                <a:spcPts val="0"/>
              </a:spcAft>
              <a:buSzPts val="1260"/>
              <a:buChar char="⧫"/>
            </a:pPr>
            <a:r>
              <a:rPr lang="en-US"/>
              <a:t>RFIC = active + passive components</a:t>
            </a:r>
            <a:endParaRPr/>
          </a:p>
          <a:p>
            <a:pPr marL="457200" lvl="0" indent="-228600" algn="l" rtl="0">
              <a:lnSpc>
                <a:spcPct val="100000"/>
              </a:lnSpc>
              <a:spcBef>
                <a:spcPts val="360"/>
              </a:spcBef>
              <a:spcAft>
                <a:spcPts val="0"/>
              </a:spcAft>
              <a:buSzPts val="1260"/>
              <a:buNone/>
            </a:pPr>
            <a:endParaRPr/>
          </a:p>
        </p:txBody>
      </p:sp>
      <p:sp>
        <p:nvSpPr>
          <p:cNvPr id="45" name="Google Shape;45;g3277b82dfb6_0_68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a:t>
            </a:fld>
            <a:endParaRPr/>
          </a:p>
        </p:txBody>
      </p:sp>
      <p:pic>
        <p:nvPicPr>
          <p:cNvPr id="46" name="Google Shape;46;g3277b82dfb6_0_681" descr="A black background with a black square&#10;&#10;Description automatically generated with medium confidence"/>
          <p:cNvPicPr preferRelativeResize="0"/>
          <p:nvPr/>
        </p:nvPicPr>
        <p:blipFill rotWithShape="1">
          <a:blip r:embed="rId3">
            <a:alphaModFix/>
          </a:blip>
          <a:srcRect b="15390"/>
          <a:stretch/>
        </p:blipFill>
        <p:spPr>
          <a:xfrm>
            <a:off x="742647" y="2786269"/>
            <a:ext cx="1407674" cy="1191020"/>
          </a:xfrm>
          <a:prstGeom prst="rect">
            <a:avLst/>
          </a:prstGeom>
          <a:noFill/>
          <a:ln>
            <a:noFill/>
          </a:ln>
        </p:spPr>
      </p:pic>
      <p:pic>
        <p:nvPicPr>
          <p:cNvPr id="47" name="Google Shape;47;g3277b82dfb6_0_681" descr="A black background with a black square&#10;&#10;Description automatically generated with medium confidence"/>
          <p:cNvPicPr preferRelativeResize="0"/>
          <p:nvPr/>
        </p:nvPicPr>
        <p:blipFill rotWithShape="1">
          <a:blip r:embed="rId4">
            <a:alphaModFix/>
          </a:blip>
          <a:srcRect b="13367"/>
          <a:stretch/>
        </p:blipFill>
        <p:spPr>
          <a:xfrm>
            <a:off x="2358855" y="2817598"/>
            <a:ext cx="1285296" cy="1113495"/>
          </a:xfrm>
          <a:prstGeom prst="rect">
            <a:avLst/>
          </a:prstGeom>
          <a:noFill/>
          <a:ln>
            <a:noFill/>
          </a:ln>
        </p:spPr>
      </p:pic>
      <p:pic>
        <p:nvPicPr>
          <p:cNvPr id="48" name="Google Shape;48;g3277b82dfb6_0_681" descr="A black background with a black square&#10;&#10;Description automatically generated with medium confidence"/>
          <p:cNvPicPr preferRelativeResize="0"/>
          <p:nvPr/>
        </p:nvPicPr>
        <p:blipFill rotWithShape="1">
          <a:blip r:embed="rId5">
            <a:alphaModFix/>
          </a:blip>
          <a:srcRect b="16415"/>
          <a:stretch/>
        </p:blipFill>
        <p:spPr>
          <a:xfrm rot="2647408">
            <a:off x="632831" y="4212675"/>
            <a:ext cx="1712183" cy="1431073"/>
          </a:xfrm>
          <a:prstGeom prst="rect">
            <a:avLst/>
          </a:prstGeom>
          <a:noFill/>
          <a:ln>
            <a:noFill/>
          </a:ln>
        </p:spPr>
      </p:pic>
      <p:pic>
        <p:nvPicPr>
          <p:cNvPr id="49" name="Google Shape;49;g3277b82dfb6_0_681" descr="A black background with a black square&#10;&#10;Description automatically generated with medium confidence"/>
          <p:cNvPicPr preferRelativeResize="0"/>
          <p:nvPr/>
        </p:nvPicPr>
        <p:blipFill rotWithShape="1">
          <a:blip r:embed="rId6">
            <a:alphaModFix/>
          </a:blip>
          <a:srcRect b="15376"/>
          <a:stretch/>
        </p:blipFill>
        <p:spPr>
          <a:xfrm>
            <a:off x="2358855" y="4231518"/>
            <a:ext cx="1492353" cy="1262924"/>
          </a:xfrm>
          <a:prstGeom prst="rect">
            <a:avLst/>
          </a:prstGeom>
          <a:noFill/>
          <a:ln>
            <a:noFill/>
          </a:ln>
        </p:spPr>
      </p:pic>
      <p:pic>
        <p:nvPicPr>
          <p:cNvPr id="50" name="Google Shape;50;g3277b82dfb6_0_681" descr="RF Microelectronics eBook by Behzad Razavi - EPUB | Rakuten Kobo  9780132901055"/>
          <p:cNvPicPr preferRelativeResize="0"/>
          <p:nvPr/>
        </p:nvPicPr>
        <p:blipFill rotWithShape="1">
          <a:blip r:embed="rId7">
            <a:alphaModFix/>
          </a:blip>
          <a:srcRect l="9974" t="23362" r="6691" b="17521"/>
          <a:stretch/>
        </p:blipFill>
        <p:spPr>
          <a:xfrm>
            <a:off x="4577732" y="2663942"/>
            <a:ext cx="3120579" cy="2767099"/>
          </a:xfrm>
          <a:prstGeom prst="rect">
            <a:avLst/>
          </a:prstGeom>
          <a:noFill/>
          <a:ln>
            <a:noFill/>
          </a:ln>
        </p:spPr>
      </p:pic>
      <p:sp>
        <p:nvSpPr>
          <p:cNvPr id="51" name="Google Shape;51;g3277b82dfb6_0_681"/>
          <p:cNvSpPr txBox="1"/>
          <p:nvPr/>
        </p:nvSpPr>
        <p:spPr>
          <a:xfrm>
            <a:off x="4494928" y="5494450"/>
            <a:ext cx="3549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rgbClr val="7F7F7F"/>
                </a:solidFill>
                <a:latin typeface="Arial"/>
                <a:ea typeface="Arial"/>
                <a:cs typeface="Arial"/>
                <a:sym typeface="Arial"/>
              </a:rPr>
              <a:t>[Behzad Razavi, RF Microelectronics]</a:t>
            </a:r>
            <a:endParaRPr b="0" i="0" u="none" strike="noStrike" cap="none">
              <a:solidFill>
                <a:srgbClr val="000000"/>
              </a:solidFill>
              <a:latin typeface="Arial"/>
              <a:ea typeface="Arial"/>
              <a:cs typeface="Arial"/>
              <a:sym typeface="Arial"/>
            </a:endParaRPr>
          </a:p>
        </p:txBody>
      </p:sp>
      <p:cxnSp>
        <p:nvCxnSpPr>
          <p:cNvPr id="52" name="Google Shape;52;g3277b82dfb6_0_681"/>
          <p:cNvCxnSpPr>
            <a:cxnSpLocks/>
            <a:endCxn id="53" idx="1"/>
          </p:cNvCxnSpPr>
          <p:nvPr/>
        </p:nvCxnSpPr>
        <p:spPr>
          <a:xfrm>
            <a:off x="7740759" y="4133921"/>
            <a:ext cx="1271399" cy="37193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54" name="Google Shape;54;g3277b82dfb6_0_681"/>
          <p:cNvCxnSpPr>
            <a:cxnSpLocks/>
            <a:endCxn id="55" idx="1"/>
          </p:cNvCxnSpPr>
          <p:nvPr/>
        </p:nvCxnSpPr>
        <p:spPr>
          <a:xfrm flipV="1">
            <a:off x="7740759" y="3540120"/>
            <a:ext cx="1271400" cy="59376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55" name="Google Shape;55;g3277b82dfb6_0_681"/>
          <p:cNvSpPr txBox="1"/>
          <p:nvPr/>
        </p:nvSpPr>
        <p:spPr>
          <a:xfrm>
            <a:off x="9012159" y="3340085"/>
            <a:ext cx="258822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Active Components</a:t>
            </a:r>
            <a:endParaRPr sz="2000" b="0" i="0" u="none" strike="noStrike" cap="none" dirty="0">
              <a:solidFill>
                <a:srgbClr val="000000"/>
              </a:solidFill>
              <a:latin typeface="Arial"/>
              <a:ea typeface="Arial"/>
              <a:cs typeface="Arial"/>
              <a:sym typeface="Arial"/>
            </a:endParaRPr>
          </a:p>
        </p:txBody>
      </p:sp>
      <p:sp>
        <p:nvSpPr>
          <p:cNvPr id="53" name="Google Shape;53;g3277b82dfb6_0_681"/>
          <p:cNvSpPr txBox="1"/>
          <p:nvPr/>
        </p:nvSpPr>
        <p:spPr>
          <a:xfrm>
            <a:off x="9012158" y="4305821"/>
            <a:ext cx="280106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Passive Components</a:t>
            </a:r>
            <a:endParaRPr sz="2000" b="0" i="0" u="none" strike="noStrike" cap="none" dirty="0">
              <a:solidFill>
                <a:srgbClr val="000000"/>
              </a:solidFill>
              <a:latin typeface="Arial"/>
              <a:ea typeface="Arial"/>
              <a:cs typeface="Arial"/>
              <a:sym typeface="Arial"/>
            </a:endParaRPr>
          </a:p>
        </p:txBody>
      </p:sp>
      <p:cxnSp>
        <p:nvCxnSpPr>
          <p:cNvPr id="56" name="Google Shape;56;g3277b82dfb6_0_681"/>
          <p:cNvCxnSpPr/>
          <p:nvPr/>
        </p:nvCxnSpPr>
        <p:spPr>
          <a:xfrm rot="10800000" flipH="1">
            <a:off x="3887421" y="4047341"/>
            <a:ext cx="607500" cy="120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pic>
        <p:nvPicPr>
          <p:cNvPr id="57" name="Google Shape;57;g3277b82dfb6_0_681"/>
          <p:cNvPicPr preferRelativeResize="0"/>
          <p:nvPr/>
        </p:nvPicPr>
        <p:blipFill rotWithShape="1">
          <a:blip r:embed="rId8">
            <a:alphaModFix/>
          </a:blip>
          <a:srcRect/>
          <a:stretch/>
        </p:blipFill>
        <p:spPr>
          <a:xfrm>
            <a:off x="10480318" y="2482254"/>
            <a:ext cx="1054814" cy="857831"/>
          </a:xfrm>
          <a:prstGeom prst="rect">
            <a:avLst/>
          </a:prstGeom>
          <a:noFill/>
          <a:ln>
            <a:noFill/>
          </a:ln>
        </p:spPr>
      </p:pic>
      <p:pic>
        <p:nvPicPr>
          <p:cNvPr id="58" name="Google Shape;58;g3277b82dfb6_0_681"/>
          <p:cNvPicPr preferRelativeResize="0"/>
          <p:nvPr/>
        </p:nvPicPr>
        <p:blipFill rotWithShape="1">
          <a:blip r:embed="rId9">
            <a:alphaModFix/>
          </a:blip>
          <a:srcRect/>
          <a:stretch/>
        </p:blipFill>
        <p:spPr>
          <a:xfrm>
            <a:off x="9066068" y="2538666"/>
            <a:ext cx="1240204" cy="811726"/>
          </a:xfrm>
          <a:prstGeom prst="rect">
            <a:avLst/>
          </a:prstGeom>
          <a:noFill/>
          <a:ln>
            <a:noFill/>
          </a:ln>
        </p:spPr>
      </p:pic>
      <p:pic>
        <p:nvPicPr>
          <p:cNvPr id="59" name="Google Shape;59;g3277b82dfb6_0_681"/>
          <p:cNvPicPr preferRelativeResize="0"/>
          <p:nvPr/>
        </p:nvPicPr>
        <p:blipFill rotWithShape="1">
          <a:blip r:embed="rId10">
            <a:alphaModFix/>
          </a:blip>
          <a:srcRect/>
          <a:stretch/>
        </p:blipFill>
        <p:spPr>
          <a:xfrm>
            <a:off x="10666126" y="4716444"/>
            <a:ext cx="801607" cy="988844"/>
          </a:xfrm>
          <a:prstGeom prst="rect">
            <a:avLst/>
          </a:prstGeom>
          <a:noFill/>
          <a:ln>
            <a:noFill/>
          </a:ln>
        </p:spPr>
      </p:pic>
      <p:pic>
        <p:nvPicPr>
          <p:cNvPr id="60" name="Google Shape;60;g3277b82dfb6_0_681"/>
          <p:cNvPicPr preferRelativeResize="0"/>
          <p:nvPr/>
        </p:nvPicPr>
        <p:blipFill rotWithShape="1">
          <a:blip r:embed="rId11">
            <a:alphaModFix/>
          </a:blip>
          <a:srcRect/>
          <a:stretch/>
        </p:blipFill>
        <p:spPr>
          <a:xfrm>
            <a:off x="9371656" y="4736085"/>
            <a:ext cx="1127841" cy="9910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277cefa6ab_1_46"/>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design space is represented as the combination of conventional and pixelated approach</a:t>
            </a:r>
            <a:endParaRPr dirty="0"/>
          </a:p>
          <a:p>
            <a:pPr marL="914400" lvl="1" indent="-228600" algn="l" rtl="0">
              <a:lnSpc>
                <a:spcPct val="100000"/>
              </a:lnSpc>
              <a:spcBef>
                <a:spcPts val="360"/>
              </a:spcBef>
              <a:spcAft>
                <a:spcPts val="0"/>
              </a:spcAft>
              <a:buSzPts val="1800"/>
              <a:buNone/>
            </a:pPr>
            <a:endParaRPr dirty="0"/>
          </a:p>
        </p:txBody>
      </p:sp>
      <p:sp>
        <p:nvSpPr>
          <p:cNvPr id="335" name="Google Shape;335;g3277cefa6ab_1_46"/>
          <p:cNvSpPr txBox="1">
            <a:spLocks noGrp="1"/>
          </p:cNvSpPr>
          <p:nvPr>
            <p:ph type="title"/>
          </p:nvPr>
        </p:nvSpPr>
        <p:spPr>
          <a:xfrm>
            <a:off x="575734" y="101601"/>
            <a:ext cx="11030100" cy="71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Hybrid Design Space Optimization</a:t>
            </a:r>
            <a:endParaRPr/>
          </a:p>
        </p:txBody>
      </p:sp>
      <p:sp>
        <p:nvSpPr>
          <p:cNvPr id="336" name="Google Shape;336;g3277cefa6ab_1_46"/>
          <p:cNvSpPr txBox="1">
            <a:spLocks noGrp="1"/>
          </p:cNvSpPr>
          <p:nvPr>
            <p:ph type="sldNum" idx="12"/>
          </p:nvPr>
        </p:nvSpPr>
        <p:spPr>
          <a:xfrm>
            <a:off x="10935730" y="6474942"/>
            <a:ext cx="1203300" cy="362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20</a:t>
            </a:fld>
            <a:endParaRPr/>
          </a:p>
        </p:txBody>
      </p:sp>
      <p:pic>
        <p:nvPicPr>
          <p:cNvPr id="338" name="Google Shape;338;g3277cefa6ab_1_46"/>
          <p:cNvPicPr preferRelativeResize="0"/>
          <p:nvPr/>
        </p:nvPicPr>
        <p:blipFill rotWithShape="1">
          <a:blip r:embed="rId3">
            <a:alphaModFix/>
          </a:blip>
          <a:srcRect r="51461" b="7570"/>
          <a:stretch/>
        </p:blipFill>
        <p:spPr>
          <a:xfrm>
            <a:off x="631640" y="2624975"/>
            <a:ext cx="4641900" cy="3376696"/>
          </a:xfrm>
          <a:prstGeom prst="rect">
            <a:avLst/>
          </a:prstGeom>
          <a:noFill/>
          <a:ln>
            <a:noFill/>
          </a:ln>
        </p:spPr>
      </p:pic>
      <p:sp>
        <p:nvSpPr>
          <p:cNvPr id="339" name="Google Shape;339;g3277cefa6ab_1_46"/>
          <p:cNvSpPr txBox="1"/>
          <p:nvPr/>
        </p:nvSpPr>
        <p:spPr>
          <a:xfrm>
            <a:off x="804628" y="2144609"/>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4" name="Picture 2">
            <a:extLst>
              <a:ext uri="{FF2B5EF4-FFF2-40B4-BE49-F238E27FC236}">
                <a16:creationId xmlns:a16="http://schemas.microsoft.com/office/drawing/2014/main" id="{11E0A651-0D7A-3B8B-41C3-891A01FB1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41" t="2812" r="19328" b="7475"/>
          <a:stretch/>
        </p:blipFill>
        <p:spPr bwMode="auto">
          <a:xfrm>
            <a:off x="5392325" y="2665322"/>
            <a:ext cx="3287921" cy="3507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81E0F5-972E-BAEB-626C-5DCB98200E6C}"/>
              </a:ext>
            </a:extLst>
          </p:cNvPr>
          <p:cNvSpPr txBox="1"/>
          <p:nvPr/>
        </p:nvSpPr>
        <p:spPr>
          <a:xfrm>
            <a:off x="6161149" y="2436475"/>
            <a:ext cx="2342074"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28 parameters</a:t>
            </a:r>
          </a:p>
        </p:txBody>
      </p:sp>
      <p:sp>
        <p:nvSpPr>
          <p:cNvPr id="6" name="Rectangle 5">
            <a:extLst>
              <a:ext uri="{FF2B5EF4-FFF2-40B4-BE49-F238E27FC236}">
                <a16:creationId xmlns:a16="http://schemas.microsoft.com/office/drawing/2014/main" id="{84C45731-9E04-69D6-D77E-71660C0E1298}"/>
              </a:ext>
            </a:extLst>
          </p:cNvPr>
          <p:cNvSpPr/>
          <p:nvPr/>
        </p:nvSpPr>
        <p:spPr>
          <a:xfrm>
            <a:off x="5842670" y="3407665"/>
            <a:ext cx="2794745" cy="1395217"/>
          </a:xfrm>
          <a:prstGeom prst="rect">
            <a:avLst/>
          </a:prstGeom>
          <a:noFill/>
          <a:ln w="38100">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0084B58-1975-4569-83D7-9CEF8C6FD251}"/>
              </a:ext>
            </a:extLst>
          </p:cNvPr>
          <p:cNvCxnSpPr>
            <a:cxnSpLocks/>
          </p:cNvCxnSpPr>
          <p:nvPr/>
        </p:nvCxnSpPr>
        <p:spPr>
          <a:xfrm>
            <a:off x="8638992" y="4105272"/>
            <a:ext cx="394663" cy="0"/>
          </a:xfrm>
          <a:prstGeom prst="straightConnector1">
            <a:avLst/>
          </a:prstGeom>
          <a:ln w="28575">
            <a:solidFill>
              <a:srgbClr val="E97132"/>
            </a:solidFill>
            <a:tailEnd type="triangle"/>
          </a:ln>
        </p:spPr>
        <p:style>
          <a:lnRef idx="1">
            <a:schemeClr val="accent6"/>
          </a:lnRef>
          <a:fillRef idx="0">
            <a:schemeClr val="accent6"/>
          </a:fillRef>
          <a:effectRef idx="0">
            <a:schemeClr val="accent6"/>
          </a:effectRef>
          <a:fontRef idx="minor">
            <a:schemeClr val="tx1"/>
          </a:fontRef>
        </p:style>
      </p:cxnSp>
      <p:pic>
        <p:nvPicPr>
          <p:cNvPr id="8" name="Picture 2">
            <a:extLst>
              <a:ext uri="{FF2B5EF4-FFF2-40B4-BE49-F238E27FC236}">
                <a16:creationId xmlns:a16="http://schemas.microsoft.com/office/drawing/2014/main" id="{56301F13-F69F-34FA-C1C1-4D308BAA7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272" t="2812" b="7475"/>
          <a:stretch/>
        </p:blipFill>
        <p:spPr bwMode="auto">
          <a:xfrm rot="16200000">
            <a:off x="9673840" y="2813938"/>
            <a:ext cx="1241561" cy="25437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F7BEBB-6D10-19BA-39CF-0A52EDF3E97C}"/>
              </a:ext>
            </a:extLst>
          </p:cNvPr>
          <p:cNvSpPr txBox="1"/>
          <p:nvPr/>
        </p:nvSpPr>
        <p:spPr>
          <a:xfrm>
            <a:off x="9156550" y="3088995"/>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Diverse ring shapes</a:t>
            </a:r>
          </a:p>
        </p:txBody>
      </p:sp>
      <p:sp>
        <p:nvSpPr>
          <p:cNvPr id="10" name="Rectangle 9">
            <a:extLst>
              <a:ext uri="{FF2B5EF4-FFF2-40B4-BE49-F238E27FC236}">
                <a16:creationId xmlns:a16="http://schemas.microsoft.com/office/drawing/2014/main" id="{BFB84872-3C76-EB2B-B050-D485841DF955}"/>
              </a:ext>
            </a:extLst>
          </p:cNvPr>
          <p:cNvSpPr/>
          <p:nvPr/>
        </p:nvSpPr>
        <p:spPr>
          <a:xfrm>
            <a:off x="5878974" y="4787643"/>
            <a:ext cx="1923243" cy="113372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3B91F6F-3A52-A155-FC93-7AC7EFD55547}"/>
              </a:ext>
            </a:extLst>
          </p:cNvPr>
          <p:cNvCxnSpPr>
            <a:cxnSpLocks/>
          </p:cNvCxnSpPr>
          <p:nvPr/>
        </p:nvCxnSpPr>
        <p:spPr>
          <a:xfrm>
            <a:off x="7802217" y="5316647"/>
            <a:ext cx="1344609" cy="0"/>
          </a:xfrm>
          <a:prstGeom prst="straightConnector1">
            <a:avLst/>
          </a:prstGeom>
          <a:ln w="28575">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C4C9B853-E134-10C5-2034-4822C790A86A}"/>
              </a:ext>
            </a:extLst>
          </p:cNvPr>
          <p:cNvSpPr txBox="1"/>
          <p:nvPr/>
        </p:nvSpPr>
        <p:spPr>
          <a:xfrm>
            <a:off x="9236755" y="4949778"/>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Local deformations</a:t>
            </a:r>
          </a:p>
        </p:txBody>
      </p:sp>
      <p:pic>
        <p:nvPicPr>
          <p:cNvPr id="1026" name="Picture 2">
            <a:extLst>
              <a:ext uri="{FF2B5EF4-FFF2-40B4-BE49-F238E27FC236}">
                <a16:creationId xmlns:a16="http://schemas.microsoft.com/office/drawing/2014/main" id="{C07E7B8D-B965-43A4-BEA5-AD2D7F90A4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579" t="4977" r="1422" b="5163"/>
          <a:stretch/>
        </p:blipFill>
        <p:spPr bwMode="auto">
          <a:xfrm rot="16200000">
            <a:off x="9168022" y="5348873"/>
            <a:ext cx="547025" cy="549278"/>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01FB94BF-FA3F-78E2-5525-C593259F73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351" t="5301" r="25650" b="4841"/>
          <a:stretch/>
        </p:blipFill>
        <p:spPr bwMode="auto">
          <a:xfrm rot="16200000">
            <a:off x="9759632" y="5348874"/>
            <a:ext cx="547026" cy="549277"/>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BB81D968-3768-A61A-C5A9-74B4CDB38A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031" t="5286" r="49969" b="4853"/>
          <a:stretch/>
        </p:blipFill>
        <p:spPr bwMode="auto">
          <a:xfrm rot="16200000">
            <a:off x="10351241" y="5348874"/>
            <a:ext cx="547023"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E62FF136-C2D6-7CEA-C0B5-F9AD4E06D2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8" t="4964" r="74294" b="5178"/>
          <a:stretch/>
        </p:blipFill>
        <p:spPr bwMode="auto">
          <a:xfrm rot="16200000">
            <a:off x="10942850" y="5348874"/>
            <a:ext cx="547021"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3277cefa6ab_1_34"/>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Bayesian Optimization</a:t>
            </a:r>
            <a:endParaRPr dirty="0"/>
          </a:p>
        </p:txBody>
      </p:sp>
      <p:sp>
        <p:nvSpPr>
          <p:cNvPr id="345" name="Google Shape;345;g3277cefa6ab_1_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Hybrid Design Space Optimization</a:t>
            </a:r>
            <a:endParaRPr/>
          </a:p>
        </p:txBody>
      </p:sp>
      <p:sp>
        <p:nvSpPr>
          <p:cNvPr id="346" name="Google Shape;346;g3277cefa6ab_1_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21</a:t>
            </a:fld>
            <a:endParaRPr/>
          </a:p>
        </p:txBody>
      </p:sp>
      <p:sp>
        <p:nvSpPr>
          <p:cNvPr id="349" name="Google Shape;349;g3277cefa6ab_1_34"/>
          <p:cNvSpPr txBox="1"/>
          <p:nvPr/>
        </p:nvSpPr>
        <p:spPr>
          <a:xfrm>
            <a:off x="5123233" y="1375370"/>
            <a:ext cx="6643893" cy="3659400"/>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b="0" i="0" u="none" strike="noStrike" cap="none" dirty="0">
                <a:solidFill>
                  <a:schemeClr val="dk1"/>
                </a:solidFill>
                <a:latin typeface="Arial"/>
                <a:ea typeface="Arial"/>
                <a:cs typeface="Arial"/>
                <a:sym typeface="Arial"/>
              </a:rPr>
              <a:t>Select new designs through probabilistic decision-making</a:t>
            </a:r>
            <a:endParaRPr dirty="0"/>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Optimize for ring-structure parameters</a:t>
            </a:r>
            <a:endParaRPr sz="2400" dirty="0">
              <a:solidFill>
                <a:schemeClr val="dk1"/>
              </a:solidFill>
            </a:endParaRP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Local deformations are treated as noise</a:t>
            </a:r>
            <a:endParaRPr sz="2400" dirty="0">
              <a:solidFill>
                <a:schemeClr val="dk1"/>
              </a:solidFil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51" name="Google Shape;351;g3277cefa6ab_1_34"/>
          <p:cNvSpPr txBox="1"/>
          <p:nvPr/>
        </p:nvSpPr>
        <p:spPr>
          <a:xfrm>
            <a:off x="7320606" y="5858633"/>
            <a:ext cx="4285228" cy="640500"/>
          </a:xfrm>
          <a:prstGeom prst="rect">
            <a:avLst/>
          </a:prstGeom>
          <a:noFill/>
          <a:ln>
            <a:noFill/>
          </a:ln>
        </p:spPr>
        <p:txBody>
          <a:bodyPr spcFirstLastPara="1" wrap="square" lIns="91425" tIns="45700" rIns="91425" bIns="45700" anchor="t" anchorCtr="0">
            <a:noAutofit/>
          </a:bodyPr>
          <a:lstStyle/>
          <a:p>
            <a:pPr marL="148590" marR="0" lvl="0" indent="0" algn="l" rtl="0">
              <a:lnSpc>
                <a:spcPct val="100000"/>
              </a:lnSpc>
              <a:spcBef>
                <a:spcPts val="360"/>
              </a:spcBef>
              <a:spcAft>
                <a:spcPts val="0"/>
              </a:spcAft>
              <a:buClr>
                <a:srgbClr val="FF6600"/>
              </a:buClr>
              <a:buSzPts val="1260"/>
              <a:buFont typeface="Noto Sans Symbols"/>
              <a:buNone/>
            </a:pPr>
            <a:r>
              <a:rPr lang="en-US" sz="2000" b="0" i="0" u="none" strike="noStrike" cap="none" dirty="0">
                <a:solidFill>
                  <a:schemeClr val="dk1"/>
                </a:solidFill>
                <a:latin typeface="Arial"/>
                <a:ea typeface="Arial"/>
                <a:cs typeface="Arial"/>
                <a:sym typeface="Arial"/>
              </a:rPr>
              <a:t>Non-intuitive structure can achieve beyond template-based design </a:t>
            </a:r>
            <a:endParaRPr dirty="0"/>
          </a:p>
        </p:txBody>
      </p:sp>
      <p:pic>
        <p:nvPicPr>
          <p:cNvPr id="352" name="Google Shape;352;g3277cefa6ab_1_34"/>
          <p:cNvPicPr preferRelativeResize="0"/>
          <p:nvPr/>
        </p:nvPicPr>
        <p:blipFill>
          <a:blip r:embed="rId3">
            <a:alphaModFix/>
          </a:blip>
          <a:stretch>
            <a:fillRect/>
          </a:stretch>
        </p:blipFill>
        <p:spPr>
          <a:xfrm>
            <a:off x="597527" y="1486093"/>
            <a:ext cx="4909691" cy="4002635"/>
          </a:xfrm>
          <a:prstGeom prst="rect">
            <a:avLst/>
          </a:prstGeom>
          <a:noFill/>
          <a:ln>
            <a:noFill/>
          </a:ln>
        </p:spPr>
      </p:pic>
      <p:sp>
        <p:nvSpPr>
          <p:cNvPr id="2" name="Google Shape;339;g3277cefa6ab_1_46">
            <a:extLst>
              <a:ext uri="{FF2B5EF4-FFF2-40B4-BE49-F238E27FC236}">
                <a16:creationId xmlns:a16="http://schemas.microsoft.com/office/drawing/2014/main" id="{844614B0-AF3A-4F12-7427-87A152218BE7}"/>
              </a:ext>
            </a:extLst>
          </p:cNvPr>
          <p:cNvSpPr txBox="1"/>
          <p:nvPr/>
        </p:nvSpPr>
        <p:spPr>
          <a:xfrm>
            <a:off x="533400" y="5419898"/>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5" name="Picture 4">
            <a:extLst>
              <a:ext uri="{FF2B5EF4-FFF2-40B4-BE49-F238E27FC236}">
                <a16:creationId xmlns:a16="http://schemas.microsoft.com/office/drawing/2014/main" id="{06435FFA-A8B9-9135-9300-F76936E6DFA9}"/>
              </a:ext>
            </a:extLst>
          </p:cNvPr>
          <p:cNvPicPr>
            <a:picLocks noChangeAspect="1"/>
          </p:cNvPicPr>
          <p:nvPr/>
        </p:nvPicPr>
        <p:blipFill>
          <a:blip r:embed="rId4"/>
          <a:stretch>
            <a:fillRect/>
          </a:stretch>
        </p:blipFill>
        <p:spPr>
          <a:xfrm>
            <a:off x="5917978" y="3213960"/>
            <a:ext cx="4685171" cy="2707414"/>
          </a:xfrm>
          <a:prstGeom prst="rect">
            <a:avLst/>
          </a:prstGeom>
        </p:spPr>
      </p:pic>
      <p:sp>
        <p:nvSpPr>
          <p:cNvPr id="7" name="Rectangle 6">
            <a:extLst>
              <a:ext uri="{FF2B5EF4-FFF2-40B4-BE49-F238E27FC236}">
                <a16:creationId xmlns:a16="http://schemas.microsoft.com/office/drawing/2014/main" id="{6394BED3-4A04-ADA1-5B09-00AF60AD00DC}"/>
              </a:ext>
            </a:extLst>
          </p:cNvPr>
          <p:cNvSpPr/>
          <p:nvPr/>
        </p:nvSpPr>
        <p:spPr>
          <a:xfrm>
            <a:off x="8877028" y="3892518"/>
            <a:ext cx="1813351" cy="2092274"/>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5C60C2-7238-C359-821F-DE81DA1317B1}"/>
              </a:ext>
            </a:extLst>
          </p:cNvPr>
          <p:cNvSpPr/>
          <p:nvPr/>
        </p:nvSpPr>
        <p:spPr>
          <a:xfrm>
            <a:off x="9128632" y="3892518"/>
            <a:ext cx="1167973" cy="287709"/>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8E0D9A-B8BA-AE98-28CB-3F8CA1981944}"/>
              </a:ext>
            </a:extLst>
          </p:cNvPr>
          <p:cNvSpPr/>
          <p:nvPr/>
        </p:nvSpPr>
        <p:spPr>
          <a:xfrm>
            <a:off x="8975042" y="5511461"/>
            <a:ext cx="1521348" cy="34717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p:bldP spid="7" grpId="0" animBg="1"/>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3277b82dfb6_0_96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Challenges</a:t>
            </a:r>
            <a:endParaRPr dirty="0"/>
          </a:p>
        </p:txBody>
      </p:sp>
      <p:sp>
        <p:nvSpPr>
          <p:cNvPr id="359" name="Google Shape;359;g3277b82dfb6_0_965"/>
          <p:cNvSpPr txBox="1">
            <a:spLocks noGrp="1"/>
          </p:cNvSpPr>
          <p:nvPr>
            <p:ph type="body" idx="1"/>
          </p:nvPr>
        </p:nvSpPr>
        <p:spPr>
          <a:xfrm>
            <a:off x="533401" y="936627"/>
            <a:ext cx="6411600" cy="27096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Design space definition</a:t>
            </a:r>
            <a:endParaRPr dirty="0"/>
          </a:p>
          <a:p>
            <a:pPr marL="914400" lvl="1" indent="-342900" algn="l" rtl="0">
              <a:lnSpc>
                <a:spcPct val="100000"/>
              </a:lnSpc>
              <a:spcBef>
                <a:spcPts val="360"/>
              </a:spcBef>
              <a:spcAft>
                <a:spcPts val="0"/>
              </a:spcAft>
              <a:buSzPts val="1800"/>
              <a:buChar char="›"/>
            </a:pPr>
            <a:r>
              <a:rPr lang="en-US" dirty="0"/>
              <a:t>Conventional tabular: highly restricted</a:t>
            </a:r>
            <a:endParaRPr dirty="0"/>
          </a:p>
          <a:p>
            <a:pPr marL="914400" lvl="1" indent="-342900" algn="l" rtl="0">
              <a:lnSpc>
                <a:spcPct val="100000"/>
              </a:lnSpc>
              <a:spcBef>
                <a:spcPts val="360"/>
              </a:spcBef>
              <a:spcAft>
                <a:spcPts val="0"/>
              </a:spcAft>
              <a:buSzPts val="1800"/>
              <a:buChar char="›"/>
            </a:pPr>
            <a:r>
              <a:rPr lang="en-US" dirty="0"/>
              <a:t>Complete pixelated: randomly scattered pixels and isolated shapes lead to redundant design performance</a:t>
            </a: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457200" lvl="0" indent="-228600" algn="l" rtl="0">
              <a:lnSpc>
                <a:spcPct val="100000"/>
              </a:lnSpc>
              <a:spcBef>
                <a:spcPts val="360"/>
              </a:spcBef>
              <a:spcAft>
                <a:spcPts val="0"/>
              </a:spcAft>
              <a:buSzPts val="1260"/>
              <a:buNone/>
            </a:pPr>
            <a:endParaRPr b="1" dirty="0"/>
          </a:p>
          <a:p>
            <a:pPr marL="914400" lvl="1" indent="-228600" algn="l" rtl="0">
              <a:lnSpc>
                <a:spcPct val="100000"/>
              </a:lnSpc>
              <a:spcBef>
                <a:spcPts val="360"/>
              </a:spcBef>
              <a:spcAft>
                <a:spcPts val="0"/>
              </a:spcAft>
              <a:buSzPts val="1800"/>
              <a:buNone/>
            </a:pPr>
            <a:endParaRPr dirty="0"/>
          </a:p>
        </p:txBody>
      </p:sp>
      <p:sp>
        <p:nvSpPr>
          <p:cNvPr id="360" name="Google Shape;360;g3277b82dfb6_0_965"/>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22</a:t>
            </a:fld>
            <a:endParaRPr/>
          </a:p>
        </p:txBody>
      </p:sp>
      <p:sp>
        <p:nvSpPr>
          <p:cNvPr id="361" name="Google Shape;361;g3277b82dfb6_0_965"/>
          <p:cNvSpPr/>
          <p:nvPr/>
        </p:nvSpPr>
        <p:spPr>
          <a:xfrm>
            <a:off x="3305523" y="4465226"/>
            <a:ext cx="816900" cy="189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2" name="Google Shape;362;g3277b82dfb6_0_965"/>
          <p:cNvSpPr txBox="1"/>
          <p:nvPr/>
        </p:nvSpPr>
        <p:spPr>
          <a:xfrm>
            <a:off x="261253" y="3429000"/>
            <a:ext cx="7399200" cy="896400"/>
          </a:xfrm>
          <a:prstGeom prst="rect">
            <a:avLst/>
          </a:prstGeom>
          <a:noFill/>
          <a:ln>
            <a:noFill/>
          </a:ln>
        </p:spPr>
        <p:txBody>
          <a:bodyPr spcFirstLastPara="1" wrap="square" lIns="91425" tIns="45700" rIns="91425" bIns="45700" anchor="t" anchorCtr="0">
            <a:noAutofit/>
          </a:bodyPr>
          <a:lstStyle/>
          <a:p>
            <a:pPr marL="571500" marR="0" lvl="1" indent="0" algn="l" rtl="0">
              <a:lnSpc>
                <a:spcPct val="100000"/>
              </a:lnSpc>
              <a:spcBef>
                <a:spcPts val="360"/>
              </a:spcBef>
              <a:spcAft>
                <a:spcPts val="0"/>
              </a:spcAft>
              <a:buClr>
                <a:srgbClr val="FF6600"/>
              </a:buClr>
              <a:buSzPts val="1800"/>
              <a:buFont typeface="Arial"/>
              <a:buNone/>
            </a:pPr>
            <a:r>
              <a:rPr lang="en-US" sz="2400" b="0" i="0" u="none" strike="noStrike" cap="none" dirty="0">
                <a:solidFill>
                  <a:schemeClr val="dk1"/>
                </a:solidFill>
                <a:latin typeface="Arial"/>
                <a:ea typeface="Arial"/>
                <a:cs typeface="Arial"/>
                <a:sym typeface="Wingdings" panose="05000000000000000000" pitchFamily="2" charset="2"/>
              </a:rPr>
              <a:t></a:t>
            </a:r>
            <a:r>
              <a:rPr lang="en-US" sz="2400" b="0" i="0" u="none" strike="noStrike" cap="none" dirty="0">
                <a:solidFill>
                  <a:schemeClr val="dk1"/>
                </a:solidFill>
                <a:latin typeface="Arial"/>
                <a:ea typeface="Arial"/>
                <a:cs typeface="Arial"/>
                <a:sym typeface="Arial"/>
              </a:rPr>
              <a:t> Need to balance between exploitation and exploration of the design space</a:t>
            </a:r>
            <a:endParaRPr sz="24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63" name="Google Shape;363;g3277b82dfb6_0_965"/>
          <p:cNvSpPr txBox="1"/>
          <p:nvPr/>
        </p:nvSpPr>
        <p:spPr>
          <a:xfrm>
            <a:off x="533400" y="4665050"/>
            <a:ext cx="7751700" cy="1928700"/>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1" i="0" u="none" strike="noStrike" cap="none" dirty="0">
                <a:solidFill>
                  <a:schemeClr val="dk1"/>
                </a:solidFill>
                <a:latin typeface="Arial"/>
                <a:ea typeface="Arial"/>
                <a:cs typeface="Arial"/>
                <a:sym typeface="Arial"/>
              </a:rPr>
              <a:t>Solution: </a:t>
            </a:r>
            <a:endParaRPr sz="2800" b="0" i="0" u="none" strike="noStrike" cap="none" dirty="0">
              <a:solidFill>
                <a:schemeClr val="dk1"/>
              </a:solidFill>
              <a:latin typeface="Arial"/>
              <a:ea typeface="Arial"/>
              <a:cs typeface="Arial"/>
              <a:sym typeface="Arial"/>
            </a:endParaRPr>
          </a:p>
          <a:p>
            <a:pPr marL="914400" marR="0" lvl="1" indent="-342900" algn="l" rtl="0">
              <a:lnSpc>
                <a:spcPct val="100000"/>
              </a:lnSpc>
              <a:spcBef>
                <a:spcPts val="360"/>
              </a:spcBef>
              <a:spcAft>
                <a:spcPts val="0"/>
              </a:spcAft>
              <a:buClr>
                <a:srgbClr val="FF6600"/>
              </a:buClr>
              <a:buSzPts val="1800"/>
              <a:buFont typeface="Arial"/>
              <a:buChar char="›"/>
            </a:pPr>
            <a:r>
              <a:rPr lang="en-US" sz="2400" b="0" i="0" u="none" strike="noStrike" cap="none" dirty="0">
                <a:solidFill>
                  <a:schemeClr val="dk1"/>
                </a:solidFill>
                <a:latin typeface="Arial"/>
                <a:ea typeface="Arial"/>
                <a:cs typeface="Arial"/>
                <a:sym typeface="Arial"/>
              </a:rPr>
              <a:t>Hybrid-approach of flexible</a:t>
            </a:r>
            <a:r>
              <a:rPr lang="en-US" sz="2400" dirty="0">
                <a:solidFill>
                  <a:schemeClr val="dk1"/>
                </a:solidFill>
              </a:rPr>
              <a:t> t</a:t>
            </a:r>
            <a:r>
              <a:rPr lang="en-US" sz="2400" b="0" i="0" u="none" strike="noStrike" cap="none" dirty="0">
                <a:solidFill>
                  <a:schemeClr val="dk1"/>
                </a:solidFill>
                <a:latin typeface="Arial"/>
                <a:ea typeface="Arial"/>
                <a:cs typeface="Arial"/>
                <a:sym typeface="Arial"/>
              </a:rPr>
              <a:t>emplate-based with local deformations</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pic>
        <p:nvPicPr>
          <p:cNvPr id="364" name="Google Shape;364;g3277b82dfb6_0_965"/>
          <p:cNvPicPr preferRelativeResize="0"/>
          <p:nvPr/>
        </p:nvPicPr>
        <p:blipFill>
          <a:blip r:embed="rId3">
            <a:alphaModFix/>
          </a:blip>
          <a:stretch>
            <a:fillRect/>
          </a:stretch>
        </p:blipFill>
        <p:spPr>
          <a:xfrm>
            <a:off x="7731875" y="1083660"/>
            <a:ext cx="1728434" cy="2434133"/>
          </a:xfrm>
          <a:prstGeom prst="rect">
            <a:avLst/>
          </a:prstGeom>
          <a:noFill/>
          <a:ln>
            <a:noFill/>
          </a:ln>
        </p:spPr>
      </p:pic>
      <p:pic>
        <p:nvPicPr>
          <p:cNvPr id="365" name="Google Shape;365;g3277b82dfb6_0_965"/>
          <p:cNvPicPr preferRelativeResize="0"/>
          <p:nvPr/>
        </p:nvPicPr>
        <p:blipFill>
          <a:blip r:embed="rId4">
            <a:alphaModFix/>
          </a:blip>
          <a:stretch>
            <a:fillRect/>
          </a:stretch>
        </p:blipFill>
        <p:spPr>
          <a:xfrm>
            <a:off x="8825827" y="3820051"/>
            <a:ext cx="1821277" cy="2483949"/>
          </a:xfrm>
          <a:prstGeom prst="rect">
            <a:avLst/>
          </a:prstGeom>
          <a:noFill/>
          <a:ln>
            <a:noFill/>
          </a:ln>
        </p:spPr>
      </p:pic>
      <p:pic>
        <p:nvPicPr>
          <p:cNvPr id="366" name="Google Shape;366;g3277b82dfb6_0_965"/>
          <p:cNvPicPr preferRelativeResize="0"/>
          <p:nvPr/>
        </p:nvPicPr>
        <p:blipFill>
          <a:blip r:embed="rId5">
            <a:alphaModFix/>
          </a:blip>
          <a:stretch>
            <a:fillRect/>
          </a:stretch>
        </p:blipFill>
        <p:spPr>
          <a:xfrm>
            <a:off x="9902439" y="1067250"/>
            <a:ext cx="1757363" cy="2483950"/>
          </a:xfrm>
          <a:prstGeom prst="rect">
            <a:avLst/>
          </a:prstGeom>
          <a:noFill/>
          <a:ln>
            <a:noFill/>
          </a:ln>
        </p:spPr>
      </p:pic>
      <p:cxnSp>
        <p:nvCxnSpPr>
          <p:cNvPr id="367" name="Google Shape;367;g3277b82dfb6_0_965"/>
          <p:cNvCxnSpPr/>
          <p:nvPr/>
        </p:nvCxnSpPr>
        <p:spPr>
          <a:xfrm>
            <a:off x="86428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368" name="Google Shape;368;g3277b82dfb6_0_965"/>
          <p:cNvCxnSpPr/>
          <p:nvPr/>
        </p:nvCxnSpPr>
        <p:spPr>
          <a:xfrm flipH="1">
            <a:off x="101650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3277b82dfb6_0_976"/>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Future Direction</a:t>
            </a:r>
            <a:endParaRPr dirty="0"/>
          </a:p>
        </p:txBody>
      </p:sp>
      <p:sp>
        <p:nvSpPr>
          <p:cNvPr id="374" name="Google Shape;374;g3277b82dfb6_0_976"/>
          <p:cNvSpPr txBox="1">
            <a:spLocks noGrp="1"/>
          </p:cNvSpPr>
          <p:nvPr>
            <p:ph type="body" idx="1"/>
          </p:nvPr>
        </p:nvSpPr>
        <p:spPr>
          <a:xfrm>
            <a:off x="533400" y="1012826"/>
            <a:ext cx="11169600" cy="2674944"/>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Future Directions:</a:t>
            </a:r>
            <a:endParaRPr dirty="0"/>
          </a:p>
          <a:p>
            <a:pPr marL="914400" lvl="1" indent="-342900" algn="l" rtl="0">
              <a:lnSpc>
                <a:spcPct val="100000"/>
              </a:lnSpc>
              <a:spcBef>
                <a:spcPts val="360"/>
              </a:spcBef>
              <a:spcAft>
                <a:spcPts val="0"/>
              </a:spcAft>
              <a:buSzPts val="1800"/>
              <a:buFont typeface="Arial"/>
              <a:buChar char="•"/>
            </a:pPr>
            <a:r>
              <a:rPr lang="en-US" dirty="0"/>
              <a:t>Incorporate RFIC domain knowledge to design space definition to ensure meaningful performance outcomes</a:t>
            </a:r>
            <a:endParaRPr dirty="0"/>
          </a:p>
          <a:p>
            <a:pPr marL="914400" lvl="1" indent="-342900" algn="l" rtl="0">
              <a:lnSpc>
                <a:spcPct val="100000"/>
              </a:lnSpc>
              <a:spcBef>
                <a:spcPts val="360"/>
              </a:spcBef>
              <a:spcAft>
                <a:spcPts val="0"/>
              </a:spcAft>
              <a:buSzPts val="1800"/>
              <a:buFont typeface="Arial"/>
              <a:buChar char="•"/>
            </a:pPr>
            <a:r>
              <a:rPr lang="en-US" dirty="0"/>
              <a:t>Introduce non-intuitive features to enhance flexibility</a:t>
            </a:r>
            <a:endParaRPr dirty="0"/>
          </a:p>
          <a:p>
            <a:pPr marL="914400" lvl="1" indent="-342900" algn="l" rtl="0">
              <a:lnSpc>
                <a:spcPct val="100000"/>
              </a:lnSpc>
              <a:spcBef>
                <a:spcPts val="360"/>
              </a:spcBef>
              <a:spcAft>
                <a:spcPts val="0"/>
              </a:spcAft>
              <a:buSzPts val="1800"/>
              <a:buFont typeface="Arial"/>
              <a:buChar char="•"/>
            </a:pPr>
            <a:r>
              <a:rPr lang="en-US" dirty="0"/>
              <a:t>Shift towards active-passive co-optimization, integrating both components into an end-to-end AI-assisted design flow</a:t>
            </a: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p:txBody>
      </p:sp>
      <p:sp>
        <p:nvSpPr>
          <p:cNvPr id="375" name="Google Shape;375;g3277b82dfb6_0_976"/>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23</a:t>
            </a:fld>
            <a:endParaRPr/>
          </a:p>
        </p:txBody>
      </p:sp>
      <p:pic>
        <p:nvPicPr>
          <p:cNvPr id="4" name="Picture 3" descr="A white triangle on a black background&#10;&#10;AI-generated content may be incorrect.">
            <a:extLst>
              <a:ext uri="{FF2B5EF4-FFF2-40B4-BE49-F238E27FC236}">
                <a16:creationId xmlns:a16="http://schemas.microsoft.com/office/drawing/2014/main" id="{9E784E40-2F0B-43D0-5412-4D7DE44794A1}"/>
              </a:ext>
            </a:extLst>
          </p:cNvPr>
          <p:cNvPicPr>
            <a:picLocks noChangeAspect="1"/>
          </p:cNvPicPr>
          <p:nvPr/>
        </p:nvPicPr>
        <p:blipFill>
          <a:blip r:embed="rId3"/>
          <a:srcRect t="45469"/>
          <a:stretch/>
        </p:blipFill>
        <p:spPr>
          <a:xfrm>
            <a:off x="5584352" y="3687770"/>
            <a:ext cx="4098421" cy="1900526"/>
          </a:xfrm>
          <a:prstGeom prst="rect">
            <a:avLst/>
          </a:prstGeom>
        </p:spPr>
      </p:pic>
      <p:sp>
        <p:nvSpPr>
          <p:cNvPr id="5" name="TextBox 4">
            <a:extLst>
              <a:ext uri="{FF2B5EF4-FFF2-40B4-BE49-F238E27FC236}">
                <a16:creationId xmlns:a16="http://schemas.microsoft.com/office/drawing/2014/main" id="{125DD51A-7FA8-A9B5-F378-CFB2F7881651}"/>
              </a:ext>
            </a:extLst>
          </p:cNvPr>
          <p:cNvSpPr txBox="1"/>
          <p:nvPr/>
        </p:nvSpPr>
        <p:spPr>
          <a:xfrm>
            <a:off x="4608614" y="4691237"/>
            <a:ext cx="1151183" cy="646331"/>
          </a:xfrm>
          <a:prstGeom prst="rect">
            <a:avLst/>
          </a:prstGeom>
          <a:noFill/>
        </p:spPr>
        <p:txBody>
          <a:bodyPr wrap="square" rtlCol="0">
            <a:spAutoFit/>
          </a:bodyPr>
          <a:lstStyle/>
          <a:p>
            <a:r>
              <a:rPr lang="en-US" sz="1800" dirty="0">
                <a:latin typeface="+mn-lt"/>
              </a:rPr>
              <a:t>Active Device</a:t>
            </a:r>
          </a:p>
        </p:txBody>
      </p:sp>
      <p:sp>
        <p:nvSpPr>
          <p:cNvPr id="6" name="Rectangle 5">
            <a:extLst>
              <a:ext uri="{FF2B5EF4-FFF2-40B4-BE49-F238E27FC236}">
                <a16:creationId xmlns:a16="http://schemas.microsoft.com/office/drawing/2014/main" id="{76CB8AEE-F33A-7379-94DF-97BD29963B94}"/>
              </a:ext>
            </a:extLst>
          </p:cNvPr>
          <p:cNvSpPr/>
          <p:nvPr/>
        </p:nvSpPr>
        <p:spPr>
          <a:xfrm>
            <a:off x="5476336" y="4416185"/>
            <a:ext cx="940290"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a:extLst>
              <a:ext uri="{FF2B5EF4-FFF2-40B4-BE49-F238E27FC236}">
                <a16:creationId xmlns:a16="http://schemas.microsoft.com/office/drawing/2014/main" id="{EB7E23D3-4C98-9C01-E1AC-823CB7CE64F3}"/>
              </a:ext>
            </a:extLst>
          </p:cNvPr>
          <p:cNvSpPr txBox="1"/>
          <p:nvPr/>
        </p:nvSpPr>
        <p:spPr>
          <a:xfrm>
            <a:off x="4654397" y="5618463"/>
            <a:ext cx="2347528" cy="646331"/>
          </a:xfrm>
          <a:prstGeom prst="rect">
            <a:avLst/>
          </a:prstGeom>
          <a:noFill/>
        </p:spPr>
        <p:txBody>
          <a:bodyPr wrap="square" rtlCol="0">
            <a:spAutoFit/>
          </a:bodyPr>
          <a:lstStyle/>
          <a:p>
            <a:r>
              <a:rPr lang="en-US" sz="1800" dirty="0"/>
              <a:t>Active </a:t>
            </a:r>
          </a:p>
          <a:p>
            <a:r>
              <a:rPr lang="en-US" sz="1800" dirty="0"/>
              <a:t>Optimization</a:t>
            </a:r>
          </a:p>
        </p:txBody>
      </p:sp>
      <p:sp>
        <p:nvSpPr>
          <p:cNvPr id="9" name="TextBox 8">
            <a:extLst>
              <a:ext uri="{FF2B5EF4-FFF2-40B4-BE49-F238E27FC236}">
                <a16:creationId xmlns:a16="http://schemas.microsoft.com/office/drawing/2014/main" id="{A59AE848-EF28-85DF-0FC6-96C5310C4725}"/>
              </a:ext>
            </a:extLst>
          </p:cNvPr>
          <p:cNvSpPr txBox="1"/>
          <p:nvPr/>
        </p:nvSpPr>
        <p:spPr>
          <a:xfrm>
            <a:off x="9848144" y="4581426"/>
            <a:ext cx="1674905" cy="646331"/>
          </a:xfrm>
          <a:prstGeom prst="rect">
            <a:avLst/>
          </a:prstGeom>
          <a:noFill/>
        </p:spPr>
        <p:txBody>
          <a:bodyPr wrap="square" rtlCol="0">
            <a:spAutoFit/>
          </a:bodyPr>
          <a:lstStyle/>
          <a:p>
            <a:r>
              <a:rPr lang="en-US" sz="1800" dirty="0">
                <a:latin typeface="+mn-lt"/>
              </a:rPr>
              <a:t>Passive Network</a:t>
            </a:r>
          </a:p>
        </p:txBody>
      </p:sp>
      <p:sp>
        <p:nvSpPr>
          <p:cNvPr id="10" name="Curved Up Arrow 14">
            <a:extLst>
              <a:ext uri="{FF2B5EF4-FFF2-40B4-BE49-F238E27FC236}">
                <a16:creationId xmlns:a16="http://schemas.microsoft.com/office/drawing/2014/main" id="{2882C956-5FAD-3ABE-6390-40EE79740F04}"/>
              </a:ext>
            </a:extLst>
          </p:cNvPr>
          <p:cNvSpPr/>
          <p:nvPr/>
        </p:nvSpPr>
        <p:spPr>
          <a:xfrm>
            <a:off x="5446095"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2" name="Picture 11" descr="A white triangle on a black background&#10;&#10;AI-generated content may be incorrect.">
            <a:extLst>
              <a:ext uri="{FF2B5EF4-FFF2-40B4-BE49-F238E27FC236}">
                <a16:creationId xmlns:a16="http://schemas.microsoft.com/office/drawing/2014/main" id="{BCA7734C-7354-9B6B-59C7-C7497B1CEC01}"/>
              </a:ext>
            </a:extLst>
          </p:cNvPr>
          <p:cNvPicPr>
            <a:picLocks noChangeAspect="1"/>
          </p:cNvPicPr>
          <p:nvPr/>
        </p:nvPicPr>
        <p:blipFill>
          <a:blip r:embed="rId3"/>
          <a:srcRect b="47609"/>
          <a:stretch/>
        </p:blipFill>
        <p:spPr>
          <a:xfrm>
            <a:off x="668951" y="4691237"/>
            <a:ext cx="2990013" cy="1332103"/>
          </a:xfrm>
          <a:prstGeom prst="rect">
            <a:avLst/>
          </a:prstGeom>
        </p:spPr>
      </p:pic>
      <p:sp>
        <p:nvSpPr>
          <p:cNvPr id="13" name="TextBox 12">
            <a:extLst>
              <a:ext uri="{FF2B5EF4-FFF2-40B4-BE49-F238E27FC236}">
                <a16:creationId xmlns:a16="http://schemas.microsoft.com/office/drawing/2014/main" id="{9EFA2EDD-0707-A211-D798-357D79A32D53}"/>
              </a:ext>
            </a:extLst>
          </p:cNvPr>
          <p:cNvSpPr txBox="1"/>
          <p:nvPr/>
        </p:nvSpPr>
        <p:spPr>
          <a:xfrm>
            <a:off x="1167805" y="4995083"/>
            <a:ext cx="1904335" cy="646331"/>
          </a:xfrm>
          <a:prstGeom prst="rect">
            <a:avLst/>
          </a:prstGeom>
          <a:noFill/>
        </p:spPr>
        <p:txBody>
          <a:bodyPr wrap="square" rtlCol="0">
            <a:spAutoFit/>
          </a:bodyPr>
          <a:lstStyle/>
          <a:p>
            <a:pPr algn="ctr"/>
            <a:r>
              <a:rPr lang="en-US" sz="1800" dirty="0">
                <a:latin typeface="+mn-lt"/>
              </a:rPr>
              <a:t>Power </a:t>
            </a:r>
          </a:p>
          <a:p>
            <a:pPr algn="ctr"/>
            <a:r>
              <a:rPr lang="en-US" sz="1800" dirty="0">
                <a:latin typeface="+mn-lt"/>
              </a:rPr>
              <a:t>Amplifier</a:t>
            </a:r>
          </a:p>
        </p:txBody>
      </p:sp>
      <p:sp>
        <p:nvSpPr>
          <p:cNvPr id="14" name="Rectangle 13">
            <a:extLst>
              <a:ext uri="{FF2B5EF4-FFF2-40B4-BE49-F238E27FC236}">
                <a16:creationId xmlns:a16="http://schemas.microsoft.com/office/drawing/2014/main" id="{76818835-B645-A6A3-507F-232183D5E616}"/>
              </a:ext>
            </a:extLst>
          </p:cNvPr>
          <p:cNvSpPr/>
          <p:nvPr/>
        </p:nvSpPr>
        <p:spPr>
          <a:xfrm>
            <a:off x="8292470" y="4416185"/>
            <a:ext cx="1555674"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8C627F61-EC99-B9F4-3CB4-06832F882BB3}"/>
              </a:ext>
            </a:extLst>
          </p:cNvPr>
          <p:cNvSpPr txBox="1"/>
          <p:nvPr/>
        </p:nvSpPr>
        <p:spPr>
          <a:xfrm>
            <a:off x="8991801" y="5618463"/>
            <a:ext cx="1674905" cy="646331"/>
          </a:xfrm>
          <a:prstGeom prst="rect">
            <a:avLst/>
          </a:prstGeom>
          <a:noFill/>
        </p:spPr>
        <p:txBody>
          <a:bodyPr wrap="square" rtlCol="0">
            <a:spAutoFit/>
          </a:bodyPr>
          <a:lstStyle/>
          <a:p>
            <a:pPr algn="r"/>
            <a:r>
              <a:rPr lang="en-US" sz="1800" dirty="0"/>
              <a:t>Passive </a:t>
            </a:r>
          </a:p>
          <a:p>
            <a:pPr algn="r"/>
            <a:r>
              <a:rPr lang="en-US" sz="1800" dirty="0"/>
              <a:t>Optimization</a:t>
            </a:r>
          </a:p>
        </p:txBody>
      </p:sp>
      <p:sp>
        <p:nvSpPr>
          <p:cNvPr id="17" name="Curved Left Arrow 19">
            <a:extLst>
              <a:ext uri="{FF2B5EF4-FFF2-40B4-BE49-F238E27FC236}">
                <a16:creationId xmlns:a16="http://schemas.microsoft.com/office/drawing/2014/main" id="{89EAC783-759E-E279-025A-12F98D634DF1}"/>
              </a:ext>
            </a:extLst>
          </p:cNvPr>
          <p:cNvSpPr/>
          <p:nvPr/>
        </p:nvSpPr>
        <p:spPr>
          <a:xfrm>
            <a:off x="6825152" y="5679033"/>
            <a:ext cx="1409700" cy="611709"/>
          </a:xfrm>
          <a:prstGeom prst="curvedLeftArrow">
            <a:avLst/>
          </a:prstGeom>
          <a:solidFill>
            <a:srgbClr val="D55C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Up Arrow 14">
            <a:extLst>
              <a:ext uri="{FF2B5EF4-FFF2-40B4-BE49-F238E27FC236}">
                <a16:creationId xmlns:a16="http://schemas.microsoft.com/office/drawing/2014/main" id="{38263462-1EF1-805F-7E40-FCB8EC239808}"/>
              </a:ext>
            </a:extLst>
          </p:cNvPr>
          <p:cNvSpPr/>
          <p:nvPr/>
        </p:nvSpPr>
        <p:spPr>
          <a:xfrm>
            <a:off x="8712242"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9" name="TextBox 18">
            <a:extLst>
              <a:ext uri="{FF2B5EF4-FFF2-40B4-BE49-F238E27FC236}">
                <a16:creationId xmlns:a16="http://schemas.microsoft.com/office/drawing/2014/main" id="{307A7699-C11A-BA86-A25D-00928B6B4A4F}"/>
              </a:ext>
            </a:extLst>
          </p:cNvPr>
          <p:cNvSpPr txBox="1"/>
          <p:nvPr/>
        </p:nvSpPr>
        <p:spPr>
          <a:xfrm>
            <a:off x="6416626" y="6264794"/>
            <a:ext cx="2347528" cy="400110"/>
          </a:xfrm>
          <a:prstGeom prst="rect">
            <a:avLst/>
          </a:prstGeom>
          <a:noFill/>
        </p:spPr>
        <p:txBody>
          <a:bodyPr wrap="square" rtlCol="0">
            <a:spAutoFit/>
          </a:bodyPr>
          <a:lstStyle/>
          <a:p>
            <a:r>
              <a:rPr lang="en-US" sz="2000" b="1" dirty="0"/>
              <a:t>Co-Optimization</a:t>
            </a:r>
          </a:p>
        </p:txBody>
      </p:sp>
      <p:sp>
        <p:nvSpPr>
          <p:cNvPr id="20" name="Equals 19">
            <a:extLst>
              <a:ext uri="{FF2B5EF4-FFF2-40B4-BE49-F238E27FC236}">
                <a16:creationId xmlns:a16="http://schemas.microsoft.com/office/drawing/2014/main" id="{B50E156E-5811-4B65-D305-A135D34C6B44}"/>
              </a:ext>
            </a:extLst>
          </p:cNvPr>
          <p:cNvSpPr/>
          <p:nvPr/>
        </p:nvSpPr>
        <p:spPr>
          <a:xfrm>
            <a:off x="3733706" y="5073783"/>
            <a:ext cx="709537" cy="433558"/>
          </a:xfrm>
          <a:prstGeom prst="mathEqual">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18958D93-B2E7-0169-C9A9-57A8C57019F4}"/>
              </a:ext>
            </a:extLst>
          </p:cNvPr>
          <p:cNvSpPr/>
          <p:nvPr/>
        </p:nvSpPr>
        <p:spPr>
          <a:xfrm>
            <a:off x="453710" y="5507341"/>
            <a:ext cx="984201" cy="757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D6286EB-3BDD-47E1-B4DF-D185669A8A34}"/>
              </a:ext>
            </a:extLst>
          </p:cNvPr>
          <p:cNvSpPr/>
          <p:nvPr/>
        </p:nvSpPr>
        <p:spPr>
          <a:xfrm>
            <a:off x="6617565" y="3623324"/>
            <a:ext cx="984201" cy="345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277b82dfb6_0_98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Conclusion</a:t>
            </a:r>
            <a:endParaRPr dirty="0"/>
          </a:p>
        </p:txBody>
      </p:sp>
      <p:sp>
        <p:nvSpPr>
          <p:cNvPr id="381" name="Google Shape;381;g3277b82dfb6_0_98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24</a:t>
            </a:fld>
            <a:endParaRPr/>
          </a:p>
        </p:txBody>
      </p:sp>
      <p:sp>
        <p:nvSpPr>
          <p:cNvPr id="382" name="Google Shape;382;g3277b82dfb6_0_982"/>
          <p:cNvSpPr txBox="1">
            <a:spLocks noGrp="1"/>
          </p:cNvSpPr>
          <p:nvPr>
            <p:ph type="body" idx="1"/>
          </p:nvPr>
        </p:nvSpPr>
        <p:spPr>
          <a:xfrm>
            <a:off x="533400" y="10128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We have just scratched the surface of AI for RF IC design automation</a:t>
            </a:r>
          </a:p>
          <a:p>
            <a:pPr marL="457200" lvl="0" indent="-308610" algn="l" rtl="0">
              <a:lnSpc>
                <a:spcPct val="100000"/>
              </a:lnSpc>
              <a:spcBef>
                <a:spcPts val="360"/>
              </a:spcBef>
              <a:spcAft>
                <a:spcPts val="0"/>
              </a:spcAft>
              <a:buSzPts val="1260"/>
              <a:buChar char="⧫"/>
            </a:pPr>
            <a:endParaRPr lang="en-US" dirty="0"/>
          </a:p>
          <a:p>
            <a:r>
              <a:rPr lang="en-US" sz="2800" b="0" i="0" u="none" strike="noStrike" dirty="0">
                <a:solidFill>
                  <a:srgbClr val="000000"/>
                </a:solidFill>
                <a:effectLst/>
                <a:latin typeface="Arial" panose="020B0604020202020204" pitchFamily="34" charset="0"/>
              </a:rPr>
              <a:t>Won’t replace experienced designers, but will replace “mundane” jobs, improve productivity, democratize RF IC designs (workforce development)</a:t>
            </a:r>
          </a:p>
          <a:p>
            <a:endParaRPr lang="en-US" dirty="0">
              <a:solidFill>
                <a:srgbClr val="000000"/>
              </a:solidFill>
              <a:latin typeface="Arial" panose="020B0604020202020204" pitchFamily="34" charset="0"/>
            </a:endParaRPr>
          </a:p>
          <a:p>
            <a:r>
              <a:rPr lang="en-US" sz="2800" b="0" i="0" u="none" strike="noStrike" dirty="0">
                <a:solidFill>
                  <a:srgbClr val="000000"/>
                </a:solidFill>
                <a:effectLst/>
                <a:latin typeface="Arial" panose="020B0604020202020204" pitchFamily="34" charset="0"/>
              </a:rPr>
              <a:t>A lot of future research opportunities: incorporating physic laws, transfer learning, </a:t>
            </a:r>
            <a:r>
              <a:rPr lang="en-US" dirty="0"/>
              <a:t>technology-agnostic applications, </a:t>
            </a:r>
            <a:r>
              <a:rPr lang="en-US" sz="2800" b="0" i="0" u="none" strike="noStrike" dirty="0" err="1">
                <a:solidFill>
                  <a:srgbClr val="000000"/>
                </a:solidFill>
                <a:effectLst/>
                <a:latin typeface="Arial" panose="020B0604020202020204" pitchFamily="34" charset="0"/>
              </a:rPr>
              <a:t>explanability</a:t>
            </a:r>
            <a:r>
              <a:rPr lang="en-US" sz="2800" b="0" i="0" u="none" strike="noStrike" dirty="0">
                <a:solidFill>
                  <a:srgbClr val="000000"/>
                </a:solidFill>
                <a:effectLst/>
                <a:latin typeface="Arial" panose="020B0604020202020204" pitchFamily="34" charset="0"/>
              </a:rPr>
              <a:t>, optimality, </a:t>
            </a:r>
            <a:r>
              <a:rPr lang="en-US" dirty="0"/>
              <a:t>active-passive co-optimization,..</a:t>
            </a:r>
            <a:endParaRPr lang="en-US" sz="2800" b="0" i="0" u="none" strike="noStrike" dirty="0">
              <a:solidFill>
                <a:srgbClr val="FF6600"/>
              </a:solidFill>
              <a:effectLst/>
              <a:latin typeface="Noto Sans Symbols"/>
            </a:endParaRPr>
          </a:p>
          <a:p>
            <a:pPr marL="457200" lvl="0" indent="-228600" algn="l" rtl="0">
              <a:lnSpc>
                <a:spcPct val="100000"/>
              </a:lnSpc>
              <a:spcBef>
                <a:spcPts val="360"/>
              </a:spcBef>
              <a:spcAft>
                <a:spcPts val="0"/>
              </a:spcAft>
              <a:buSzPts val="126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a:spLocks noGrp="1"/>
          </p:cNvSpPr>
          <p:nvPr>
            <p:ph type="title"/>
          </p:nvPr>
        </p:nvSpPr>
        <p:spPr>
          <a:xfrm>
            <a:off x="575734" y="101601"/>
            <a:ext cx="11278012" cy="7159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NSTC 1</a:t>
            </a:r>
            <a:r>
              <a:rPr lang="en-US" baseline="30000" dirty="0"/>
              <a:t>st</a:t>
            </a:r>
            <a:r>
              <a:rPr lang="en-US" dirty="0"/>
              <a:t> Jump Start R&amp;D Program: AIDRFIC</a:t>
            </a:r>
            <a:endParaRPr dirty="0"/>
          </a:p>
        </p:txBody>
      </p:sp>
      <p:sp>
        <p:nvSpPr>
          <p:cNvPr id="567" name="Google Shape;567;p37"/>
          <p:cNvSpPr txBox="1">
            <a:spLocks noGrp="1"/>
          </p:cNvSpPr>
          <p:nvPr>
            <p:ph type="body" idx="1"/>
          </p:nvPr>
        </p:nvSpPr>
        <p:spPr>
          <a:xfrm>
            <a:off x="248551" y="2129882"/>
            <a:ext cx="4973008" cy="4111909"/>
          </a:xfrm>
          <a:prstGeom prst="rect">
            <a:avLst/>
          </a:prstGeom>
          <a:noFill/>
          <a:ln>
            <a:noFill/>
          </a:ln>
        </p:spPr>
        <p:txBody>
          <a:bodyPr spcFirstLastPara="1" wrap="square" lIns="91425" tIns="45700" rIns="91425" bIns="45700" anchor="t" anchorCtr="0">
            <a:noAutofit/>
          </a:bodyPr>
          <a:lstStyle/>
          <a:p>
            <a:pPr marL="396875" lvl="0" indent="-274638" algn="l" rtl="0">
              <a:spcBef>
                <a:spcPts val="560"/>
              </a:spcBef>
              <a:spcAft>
                <a:spcPts val="0"/>
              </a:spcAft>
              <a:buSzPts val="1960"/>
              <a:buChar char="⧫"/>
            </a:pPr>
            <a:r>
              <a:rPr lang="en-US" b="1" dirty="0">
                <a:solidFill>
                  <a:schemeClr val="tx1"/>
                </a:solidFill>
              </a:rPr>
              <a:t>UT Austin led project</a:t>
            </a:r>
            <a:r>
              <a:rPr lang="en-US" dirty="0">
                <a:solidFill>
                  <a:schemeClr val="tx1"/>
                </a:solidFill>
              </a:rPr>
              <a:t> “GENIE-RFIC: Generative </a:t>
            </a:r>
            <a:r>
              <a:rPr lang="en-US" dirty="0" err="1">
                <a:solidFill>
                  <a:schemeClr val="tx1"/>
                </a:solidFill>
              </a:rPr>
              <a:t>ENgine</a:t>
            </a:r>
            <a:r>
              <a:rPr lang="en-US" dirty="0">
                <a:solidFill>
                  <a:schemeClr val="tx1"/>
                </a:solidFill>
              </a:rPr>
              <a:t> for Intelligent and Expedited RFIC Design” selected</a:t>
            </a:r>
          </a:p>
          <a:p>
            <a:pPr marL="396875" lvl="0" indent="-274638" algn="l" rtl="0">
              <a:spcBef>
                <a:spcPts val="560"/>
              </a:spcBef>
              <a:spcAft>
                <a:spcPts val="0"/>
              </a:spcAft>
              <a:buSzPts val="1960"/>
              <a:buChar char="⧫"/>
            </a:pPr>
            <a:r>
              <a:rPr lang="en-US" dirty="0">
                <a:solidFill>
                  <a:srgbClr val="FF0000"/>
                </a:solidFill>
              </a:rPr>
              <a:t>We are hiring PhD students and postdocs (please contact Prof. David Pan)</a:t>
            </a:r>
          </a:p>
        </p:txBody>
      </p:sp>
      <p:sp>
        <p:nvSpPr>
          <p:cNvPr id="568" name="Google Shape;568;p3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25</a:t>
            </a:fld>
            <a:endParaRPr/>
          </a:p>
        </p:txBody>
      </p:sp>
      <p:pic>
        <p:nvPicPr>
          <p:cNvPr id="2" name="Picture 1" descr="A close-up of a flag&#10;&#10;Description automatically generated">
            <a:extLst>
              <a:ext uri="{FF2B5EF4-FFF2-40B4-BE49-F238E27FC236}">
                <a16:creationId xmlns:a16="http://schemas.microsoft.com/office/drawing/2014/main" id="{2D5D4A13-0B7D-E735-FE8A-0A8BB61B2472}"/>
              </a:ext>
            </a:extLst>
          </p:cNvPr>
          <p:cNvPicPr>
            <a:picLocks noChangeAspect="1"/>
          </p:cNvPicPr>
          <p:nvPr/>
        </p:nvPicPr>
        <p:blipFill>
          <a:blip r:embed="rId3"/>
          <a:srcRect l="24656" t="6352" r="20068" b="57876"/>
          <a:stretch/>
        </p:blipFill>
        <p:spPr>
          <a:xfrm>
            <a:off x="672788" y="997833"/>
            <a:ext cx="4207383" cy="1132050"/>
          </a:xfrm>
          <a:prstGeom prst="rect">
            <a:avLst/>
          </a:prstGeom>
        </p:spPr>
      </p:pic>
      <p:pic>
        <p:nvPicPr>
          <p:cNvPr id="5" name="Picture 4" descr="A close-up of a document&#10;&#10;Description automatically generated">
            <a:extLst>
              <a:ext uri="{FF2B5EF4-FFF2-40B4-BE49-F238E27FC236}">
                <a16:creationId xmlns:a16="http://schemas.microsoft.com/office/drawing/2014/main" id="{7C706FA1-28A2-793D-6A19-A886607C7378}"/>
              </a:ext>
            </a:extLst>
          </p:cNvPr>
          <p:cNvPicPr>
            <a:picLocks noChangeAspect="1"/>
          </p:cNvPicPr>
          <p:nvPr/>
        </p:nvPicPr>
        <p:blipFill>
          <a:blip r:embed="rId4"/>
          <a:stretch>
            <a:fillRect/>
          </a:stretch>
        </p:blipFill>
        <p:spPr>
          <a:xfrm>
            <a:off x="5221558" y="997833"/>
            <a:ext cx="6869888" cy="50636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3277b82dfb6_0_994"/>
          <p:cNvSpPr txBox="1">
            <a:spLocks noGrp="1"/>
          </p:cNvSpPr>
          <p:nvPr>
            <p:ph type="ctrTitle"/>
          </p:nvPr>
        </p:nvSpPr>
        <p:spPr>
          <a:xfrm>
            <a:off x="1397000" y="2870201"/>
            <a:ext cx="96519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Thank You</a:t>
            </a:r>
            <a:endParaRPr/>
          </a:p>
        </p:txBody>
      </p:sp>
      <p:sp>
        <p:nvSpPr>
          <p:cNvPr id="395" name="Google Shape;395;g3277b82dfb6_0_994"/>
          <p:cNvSpPr txBox="1">
            <a:spLocks noGrp="1"/>
          </p:cNvSpPr>
          <p:nvPr>
            <p:ph type="sldNum" idx="12"/>
          </p:nvPr>
        </p:nvSpPr>
        <p:spPr>
          <a:xfrm>
            <a:off x="4908551" y="6400800"/>
            <a:ext cx="28449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77b82dfb6_0_88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Pros and Cons of Different Approaches</a:t>
            </a:r>
            <a:endParaRPr dirty="0"/>
          </a:p>
        </p:txBody>
      </p:sp>
      <p:sp>
        <p:nvSpPr>
          <p:cNvPr id="258" name="Google Shape;258;g3277b82dfb6_0_885"/>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Depending on the representation of solution space</a:t>
            </a:r>
          </a:p>
          <a:p>
            <a:pPr marL="457200" lvl="0" indent="-308610" algn="l" rtl="0">
              <a:lnSpc>
                <a:spcPct val="100000"/>
              </a:lnSpc>
              <a:spcBef>
                <a:spcPts val="360"/>
              </a:spcBef>
              <a:spcAft>
                <a:spcPts val="0"/>
              </a:spcAft>
              <a:buSzPts val="1260"/>
              <a:buChar char="⧫"/>
            </a:pPr>
            <a:endParaRPr lang="en-US" dirty="0"/>
          </a:p>
          <a:p>
            <a:pPr marL="457200" lvl="0" indent="-308610" algn="l" rtl="0">
              <a:lnSpc>
                <a:spcPct val="100000"/>
              </a:lnSpc>
              <a:spcBef>
                <a:spcPts val="360"/>
              </a:spcBef>
              <a:spcAft>
                <a:spcPts val="0"/>
              </a:spcAft>
              <a:buSzPts val="1260"/>
              <a:buChar char="⧫"/>
            </a:pPr>
            <a:r>
              <a:rPr lang="en-US" dirty="0"/>
              <a:t>Tabular representation need to have a pre-defined fixed set of template parameters</a:t>
            </a:r>
          </a:p>
          <a:p>
            <a:pPr marL="457200" lvl="0" indent="-308610" algn="l" rtl="0">
              <a:lnSpc>
                <a:spcPct val="100000"/>
              </a:lnSpc>
              <a:spcBef>
                <a:spcPts val="360"/>
              </a:spcBef>
              <a:spcAft>
                <a:spcPts val="0"/>
              </a:spcAft>
              <a:buSzPts val="1260"/>
              <a:buChar char="⧫"/>
            </a:pPr>
            <a:r>
              <a:rPr lang="en-US" dirty="0"/>
              <a:t>Graph representation can have scalability issues as the number of trace segmentation increases</a:t>
            </a:r>
          </a:p>
          <a:p>
            <a:pPr marL="457200" lvl="0" indent="-308610" algn="l" rtl="0">
              <a:lnSpc>
                <a:spcPct val="100000"/>
              </a:lnSpc>
              <a:spcBef>
                <a:spcPts val="360"/>
              </a:spcBef>
              <a:spcAft>
                <a:spcPts val="0"/>
              </a:spcAft>
              <a:buSzPts val="1260"/>
              <a:buChar char="⧫"/>
            </a:pPr>
            <a:r>
              <a:rPr lang="en-US" dirty="0"/>
              <a:t>Image representation requires significant computational resources for storage, processing and training</a:t>
            </a:r>
          </a:p>
          <a:p>
            <a:pPr marL="148590" lvl="0" indent="0" algn="l" rtl="0">
              <a:lnSpc>
                <a:spcPct val="100000"/>
              </a:lnSpc>
              <a:spcBef>
                <a:spcPts val="360"/>
              </a:spcBef>
              <a:spcAft>
                <a:spcPts val="0"/>
              </a:spcAft>
              <a:buSzPts val="1260"/>
              <a:buNone/>
            </a:pPr>
            <a:endParaRPr lang="en-US" dirty="0"/>
          </a:p>
          <a:p>
            <a:pPr marL="457200" lvl="0" indent="-308610" algn="l" rtl="0">
              <a:lnSpc>
                <a:spcPct val="100000"/>
              </a:lnSpc>
              <a:spcBef>
                <a:spcPts val="360"/>
              </a:spcBef>
              <a:spcAft>
                <a:spcPts val="0"/>
              </a:spcAft>
              <a:buSzPts val="1260"/>
              <a:buChar char="⧫"/>
            </a:pPr>
            <a:r>
              <a:rPr lang="en-US" dirty="0"/>
              <a:t>Performance comparison is difficult, requiring further studies</a:t>
            </a:r>
            <a:endParaRPr dirty="0"/>
          </a:p>
        </p:txBody>
      </p:sp>
      <p:sp>
        <p:nvSpPr>
          <p:cNvPr id="259" name="Google Shape;259;g3277b82dfb6_0_885"/>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4CD026C9-F135-EB9F-8BEB-8726167166EE}"/>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B0BE14E3-15C6-C3BF-0493-128F8799EA29}"/>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 and Future Directions</a:t>
            </a:r>
            <a:endParaRPr dirty="0"/>
          </a:p>
        </p:txBody>
      </p:sp>
      <p:sp>
        <p:nvSpPr>
          <p:cNvPr id="258" name="Google Shape;258;g3277b82dfb6_0_885">
            <a:extLst>
              <a:ext uri="{FF2B5EF4-FFF2-40B4-BE49-F238E27FC236}">
                <a16:creationId xmlns:a16="http://schemas.microsoft.com/office/drawing/2014/main" id="{F07E081A-A23A-4918-02EB-70962A1B0897}"/>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a:t>
            </a:r>
            <a:r>
              <a:rPr lang="en-US" dirty="0"/>
              <a:t>: Performance of ML surrogate models depends highly on quality and quantity of the dataset </a:t>
            </a:r>
            <a:endParaRPr dirty="0"/>
          </a:p>
          <a:p>
            <a:pPr marL="914400" lvl="1" indent="-308610" algn="l" rtl="0">
              <a:lnSpc>
                <a:spcPct val="100000"/>
              </a:lnSpc>
              <a:spcBef>
                <a:spcPts val="360"/>
              </a:spcBef>
              <a:spcAft>
                <a:spcPts val="0"/>
              </a:spcAft>
              <a:buSzPts val="1260"/>
              <a:buChar char="⧫"/>
            </a:pPr>
            <a:r>
              <a:rPr lang="en-US" dirty="0"/>
              <a:t>No open-source RFIC datasets due to NDA constraints from semiconductor foundries</a:t>
            </a:r>
            <a:endParaRPr dirty="0"/>
          </a:p>
          <a:p>
            <a:pPr marL="914400" lvl="1" indent="-342900" algn="l" rtl="0">
              <a:lnSpc>
                <a:spcPct val="100000"/>
              </a:lnSpc>
              <a:spcBef>
                <a:spcPts val="360"/>
              </a:spcBef>
              <a:spcAft>
                <a:spcPts val="0"/>
              </a:spcAft>
              <a:buSzPts val="1800"/>
              <a:buChar char="›"/>
            </a:pPr>
            <a:r>
              <a:rPr lang="en-US" dirty="0"/>
              <a:t>Training datasets are expensive to generate, relying on costly and time-consuming EM simulations</a:t>
            </a:r>
            <a:endParaRPr dirty="0"/>
          </a:p>
          <a:p>
            <a:pPr marL="914400" lvl="1" indent="-228600" algn="l" rtl="0">
              <a:lnSpc>
                <a:spcPct val="100000"/>
              </a:lnSpc>
              <a:spcBef>
                <a:spcPts val="360"/>
              </a:spcBef>
              <a:spcAft>
                <a:spcPts val="0"/>
              </a:spcAft>
              <a:buSzPts val="1800"/>
              <a:buNone/>
            </a:pPr>
            <a:endParaRPr dirty="0"/>
          </a:p>
          <a:p>
            <a:pPr marL="457200" lvl="0" indent="-308610" algn="l" rtl="0">
              <a:lnSpc>
                <a:spcPct val="100000"/>
              </a:lnSpc>
              <a:spcBef>
                <a:spcPts val="360"/>
              </a:spcBef>
              <a:spcAft>
                <a:spcPts val="0"/>
              </a:spcAft>
              <a:buSzPts val="1260"/>
              <a:buChar char="⧫"/>
            </a:pPr>
            <a:r>
              <a:rPr lang="en-US" b="1" dirty="0"/>
              <a:t>Solutions: </a:t>
            </a:r>
            <a:r>
              <a:rPr lang="en-US" dirty="0"/>
              <a:t>Physics-augmented ML modeling</a:t>
            </a:r>
            <a:endParaRPr dirty="0"/>
          </a:p>
          <a:p>
            <a:pPr marL="914400" lvl="1" indent="-342900" algn="l" rtl="0">
              <a:lnSpc>
                <a:spcPct val="100000"/>
              </a:lnSpc>
              <a:spcBef>
                <a:spcPts val="360"/>
              </a:spcBef>
              <a:spcAft>
                <a:spcPts val="0"/>
              </a:spcAft>
              <a:buSzPts val="1800"/>
              <a:buChar char="›"/>
            </a:pPr>
            <a:r>
              <a:rPr lang="en-US" dirty="0"/>
              <a:t>Reduce data dependency by integrating physical knowledge with ML </a:t>
            </a:r>
            <a:endParaRPr dirty="0"/>
          </a:p>
          <a:p>
            <a:pPr marL="914400" lvl="1" indent="-342900" algn="l" rtl="0">
              <a:lnSpc>
                <a:spcPct val="100000"/>
              </a:lnSpc>
              <a:spcBef>
                <a:spcPts val="360"/>
              </a:spcBef>
              <a:spcAft>
                <a:spcPts val="0"/>
              </a:spcAft>
              <a:buSzPts val="1800"/>
              <a:buChar char="›"/>
            </a:pPr>
            <a:r>
              <a:rPr lang="en-US" dirty="0"/>
              <a:t>Combining empirical data with physical principles</a:t>
            </a:r>
            <a:endParaRPr dirty="0"/>
          </a:p>
        </p:txBody>
      </p:sp>
      <p:sp>
        <p:nvSpPr>
          <p:cNvPr id="259" name="Google Shape;259;g3277b82dfb6_0_885">
            <a:extLst>
              <a:ext uri="{FF2B5EF4-FFF2-40B4-BE49-F238E27FC236}">
                <a16:creationId xmlns:a16="http://schemas.microsoft.com/office/drawing/2014/main" id="{CF921083-751B-57CA-F3A0-31387156EC32}"/>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28</a:t>
            </a:fld>
            <a:endParaRPr/>
          </a:p>
        </p:txBody>
      </p:sp>
    </p:spTree>
    <p:extLst>
      <p:ext uri="{BB962C8B-B14F-4D97-AF65-F5344CB8AC3E}">
        <p14:creationId xmlns:p14="http://schemas.microsoft.com/office/powerpoint/2010/main" val="22665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3277b82dfb6_0_89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 and Future Directions</a:t>
            </a:r>
            <a:endParaRPr dirty="0"/>
          </a:p>
        </p:txBody>
      </p:sp>
      <p:sp>
        <p:nvSpPr>
          <p:cNvPr id="265" name="Google Shape;265;g3277b82dfb6_0_891"/>
          <p:cNvSpPr txBox="1">
            <a:spLocks noGrp="1"/>
          </p:cNvSpPr>
          <p:nvPr>
            <p:ph type="body" idx="1"/>
          </p:nvPr>
        </p:nvSpPr>
        <p:spPr>
          <a:xfrm>
            <a:off x="533400" y="936626"/>
            <a:ext cx="98514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Current Key Contributions:</a:t>
            </a:r>
            <a:endParaRPr dirty="0"/>
          </a:p>
          <a:p>
            <a:pPr marL="914400" lvl="1" indent="-342900" algn="l" rtl="0">
              <a:lnSpc>
                <a:spcPct val="100000"/>
              </a:lnSpc>
              <a:spcBef>
                <a:spcPts val="360"/>
              </a:spcBef>
              <a:spcAft>
                <a:spcPts val="0"/>
              </a:spcAft>
              <a:buSzPts val="1800"/>
              <a:buFont typeface="Arial"/>
              <a:buChar char="•"/>
            </a:pPr>
            <a:r>
              <a:rPr lang="en-US" dirty="0"/>
              <a:t>Causality Enforcement Layer (CEL) : </a:t>
            </a:r>
            <a:endParaRPr dirty="0"/>
          </a:p>
          <a:p>
            <a:pPr marL="1371600" lvl="2" indent="-342900" algn="l" rtl="0">
              <a:lnSpc>
                <a:spcPct val="100000"/>
              </a:lnSpc>
              <a:spcBef>
                <a:spcPts val="360"/>
              </a:spcBef>
              <a:spcAft>
                <a:spcPts val="0"/>
              </a:spcAft>
              <a:buSzPts val="1800"/>
              <a:buFont typeface="Arial"/>
              <a:buChar char="•"/>
            </a:pPr>
            <a:r>
              <a:rPr lang="en-US" dirty="0"/>
              <a:t>Embeds the inherent real/imaginary relationships of s-parameters</a:t>
            </a:r>
            <a:endParaRPr dirty="0"/>
          </a:p>
          <a:p>
            <a:pPr marL="1371600" lvl="2" indent="-228600" algn="l" rtl="0">
              <a:lnSpc>
                <a:spcPct val="100000"/>
              </a:lnSpc>
              <a:spcBef>
                <a:spcPts val="360"/>
              </a:spcBef>
              <a:spcAft>
                <a:spcPts val="0"/>
              </a:spcAft>
              <a:buSzPts val="1800"/>
              <a:buFont typeface="Arial"/>
              <a:buNone/>
            </a:pPr>
            <a:endParaRPr dirty="0"/>
          </a:p>
          <a:p>
            <a:pPr marL="1371600" lvl="2" indent="-228600" algn="l" rtl="0">
              <a:lnSpc>
                <a:spcPct val="100000"/>
              </a:lnSpc>
              <a:spcBef>
                <a:spcPts val="360"/>
              </a:spcBef>
              <a:spcAft>
                <a:spcPts val="0"/>
              </a:spcAft>
              <a:buSzPts val="1800"/>
              <a:buFont typeface="Arial"/>
              <a:buNone/>
            </a:pPr>
            <a:endParaRPr dirty="0"/>
          </a:p>
          <a:p>
            <a:pPr marL="914400" lvl="1" indent="-342900" algn="l" rtl="0">
              <a:lnSpc>
                <a:spcPct val="100000"/>
              </a:lnSpc>
              <a:spcBef>
                <a:spcPts val="360"/>
              </a:spcBef>
              <a:spcAft>
                <a:spcPts val="0"/>
              </a:spcAft>
              <a:buSzPts val="1800"/>
              <a:buFont typeface="Arial"/>
              <a:buChar char="•"/>
            </a:pPr>
            <a:r>
              <a:rPr lang="en-US" dirty="0"/>
              <a:t>Passivity Enforcement Layer (PEL): </a:t>
            </a:r>
            <a:endParaRPr dirty="0"/>
          </a:p>
          <a:p>
            <a:pPr marL="1371600" lvl="2" indent="-342900" algn="l" rtl="0">
              <a:lnSpc>
                <a:spcPct val="100000"/>
              </a:lnSpc>
              <a:spcBef>
                <a:spcPts val="360"/>
              </a:spcBef>
              <a:spcAft>
                <a:spcPts val="0"/>
              </a:spcAft>
              <a:buSzPts val="1800"/>
              <a:buFont typeface="Arial"/>
              <a:buChar char="•"/>
            </a:pPr>
            <a:r>
              <a:rPr lang="en-US" dirty="0"/>
              <a:t>Embeds the nature of energy non-generation in passive networks</a:t>
            </a:r>
            <a:endParaRPr dirty="0"/>
          </a:p>
          <a:p>
            <a:pPr marL="1371600" lvl="2" indent="-228600" algn="l" rtl="0">
              <a:lnSpc>
                <a:spcPct val="100000"/>
              </a:lnSpc>
              <a:spcBef>
                <a:spcPts val="360"/>
              </a:spcBef>
              <a:spcAft>
                <a:spcPts val="0"/>
              </a:spcAft>
              <a:buSzPts val="1800"/>
              <a:buFont typeface="Arial"/>
              <a:buNone/>
            </a:pPr>
            <a:endParaRPr dirty="0"/>
          </a:p>
          <a:p>
            <a:pPr marL="1371600" lvl="2" indent="-228600" algn="l" rtl="0">
              <a:lnSpc>
                <a:spcPct val="100000"/>
              </a:lnSpc>
              <a:spcBef>
                <a:spcPts val="360"/>
              </a:spcBef>
              <a:spcAft>
                <a:spcPts val="0"/>
              </a:spcAft>
              <a:buSzPts val="1800"/>
              <a:buFont typeface="Arial"/>
              <a:buNone/>
            </a:pPr>
            <a:endParaRPr dirty="0"/>
          </a:p>
          <a:p>
            <a:pPr marL="1371600" lvl="2" indent="-228600" algn="l" rtl="0">
              <a:lnSpc>
                <a:spcPct val="100000"/>
              </a:lnSpc>
              <a:spcBef>
                <a:spcPts val="360"/>
              </a:spcBef>
              <a:spcAft>
                <a:spcPts val="0"/>
              </a:spcAft>
              <a:buSzPts val="1800"/>
              <a:buFont typeface="Arial"/>
              <a:buNone/>
            </a:pPr>
            <a:endParaRPr dirty="0"/>
          </a:p>
          <a:p>
            <a:pPr marL="914400" lvl="1" indent="-342900" algn="l" rtl="0">
              <a:lnSpc>
                <a:spcPct val="100000"/>
              </a:lnSpc>
              <a:spcBef>
                <a:spcPts val="360"/>
              </a:spcBef>
              <a:spcAft>
                <a:spcPts val="0"/>
              </a:spcAft>
              <a:buSzPts val="1800"/>
              <a:buFont typeface="Arial"/>
              <a:buChar char="•"/>
            </a:pPr>
            <a:r>
              <a:rPr lang="en-US" dirty="0"/>
              <a:t>Kramer-</a:t>
            </a:r>
            <a:r>
              <a:rPr lang="en-US" dirty="0" err="1"/>
              <a:t>Kronig</a:t>
            </a:r>
            <a:r>
              <a:rPr lang="en-US" dirty="0"/>
              <a:t> Compensation Layer (KKCL): </a:t>
            </a:r>
            <a:endParaRPr dirty="0"/>
          </a:p>
          <a:p>
            <a:pPr marL="1371600" lvl="2" indent="-342900" algn="l" rtl="0">
              <a:lnSpc>
                <a:spcPct val="100000"/>
              </a:lnSpc>
              <a:spcBef>
                <a:spcPts val="360"/>
              </a:spcBef>
              <a:spcAft>
                <a:spcPts val="0"/>
              </a:spcAft>
              <a:buSzPts val="1800"/>
              <a:buFont typeface="Arial"/>
              <a:buChar char="•"/>
            </a:pPr>
            <a:r>
              <a:rPr lang="en-US" dirty="0"/>
              <a:t>Addresses frequency discrepancies in imaginary components </a:t>
            </a: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p:txBody>
      </p:sp>
      <p:sp>
        <p:nvSpPr>
          <p:cNvPr id="266" name="Google Shape;266;g3277b82dfb6_0_89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29</a:t>
            </a:fld>
            <a:endParaRPr/>
          </a:p>
        </p:txBody>
      </p:sp>
      <p:pic>
        <p:nvPicPr>
          <p:cNvPr id="267" name="Google Shape;267;g3277b82dfb6_0_891"/>
          <p:cNvPicPr preferRelativeResize="0"/>
          <p:nvPr/>
        </p:nvPicPr>
        <p:blipFill rotWithShape="1">
          <a:blip r:embed="rId3">
            <a:alphaModFix/>
          </a:blip>
          <a:srcRect t="24698"/>
          <a:stretch/>
        </p:blipFill>
        <p:spPr>
          <a:xfrm>
            <a:off x="3336639" y="2335132"/>
            <a:ext cx="4245021" cy="353532"/>
          </a:xfrm>
          <a:prstGeom prst="rect">
            <a:avLst/>
          </a:prstGeom>
          <a:noFill/>
          <a:ln>
            <a:noFill/>
          </a:ln>
        </p:spPr>
      </p:pic>
      <p:pic>
        <p:nvPicPr>
          <p:cNvPr id="268" name="Google Shape;268;g3277b82dfb6_0_891"/>
          <p:cNvPicPr preferRelativeResize="0"/>
          <p:nvPr/>
        </p:nvPicPr>
        <p:blipFill rotWithShape="1">
          <a:blip r:embed="rId4">
            <a:alphaModFix/>
          </a:blip>
          <a:srcRect/>
          <a:stretch/>
        </p:blipFill>
        <p:spPr>
          <a:xfrm>
            <a:off x="9475929" y="1074900"/>
            <a:ext cx="1817741" cy="1991534"/>
          </a:xfrm>
          <a:prstGeom prst="rect">
            <a:avLst/>
          </a:prstGeom>
          <a:noFill/>
          <a:ln>
            <a:noFill/>
          </a:ln>
        </p:spPr>
      </p:pic>
      <p:sp>
        <p:nvSpPr>
          <p:cNvPr id="269" name="Google Shape;269;g3277b82dfb6_0_891"/>
          <p:cNvSpPr txBox="1"/>
          <p:nvPr/>
        </p:nvSpPr>
        <p:spPr>
          <a:xfrm>
            <a:off x="6572459" y="1496166"/>
            <a:ext cx="310209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TMTT’20]</a:t>
            </a:r>
            <a:endParaRPr sz="2000" b="0" i="0" u="none" strike="noStrike" cap="none" dirty="0">
              <a:solidFill>
                <a:srgbClr val="434343"/>
              </a:solidFill>
              <a:latin typeface="Arial"/>
              <a:ea typeface="Arial"/>
              <a:cs typeface="Arial"/>
              <a:sym typeface="Arial"/>
            </a:endParaRPr>
          </a:p>
        </p:txBody>
      </p:sp>
      <p:sp>
        <p:nvSpPr>
          <p:cNvPr id="270" name="Google Shape;270;g3277b82dfb6_0_891"/>
          <p:cNvSpPr txBox="1"/>
          <p:nvPr/>
        </p:nvSpPr>
        <p:spPr>
          <a:xfrm>
            <a:off x="6428301" y="2993556"/>
            <a:ext cx="261568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TMTT’20]</a:t>
            </a:r>
            <a:endParaRPr sz="2000" b="0" i="0" u="none" strike="noStrike" cap="none" dirty="0">
              <a:solidFill>
                <a:srgbClr val="434343"/>
              </a:solidFill>
              <a:latin typeface="Arial"/>
              <a:ea typeface="Arial"/>
              <a:cs typeface="Arial"/>
              <a:sym typeface="Arial"/>
            </a:endParaRPr>
          </a:p>
        </p:txBody>
      </p:sp>
      <p:sp>
        <p:nvSpPr>
          <p:cNvPr id="271" name="Google Shape;271;g3277b82dfb6_0_891"/>
          <p:cNvSpPr txBox="1"/>
          <p:nvPr/>
        </p:nvSpPr>
        <p:spPr>
          <a:xfrm>
            <a:off x="7581660" y="4846743"/>
            <a:ext cx="261568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sp>
        <p:nvSpPr>
          <p:cNvPr id="272" name="Google Shape;272;g3277b82dfb6_0_891"/>
          <p:cNvSpPr txBox="1"/>
          <p:nvPr/>
        </p:nvSpPr>
        <p:spPr>
          <a:xfrm>
            <a:off x="3796621" y="3779775"/>
            <a:ext cx="1361400" cy="7791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273" name="Google Shape;273;g3277b82dfb6_0_891"/>
          <p:cNvPicPr preferRelativeResize="0"/>
          <p:nvPr/>
        </p:nvPicPr>
        <p:blipFill rotWithShape="1">
          <a:blip r:embed="rId6">
            <a:alphaModFix/>
          </a:blip>
          <a:srcRect/>
          <a:stretch/>
        </p:blipFill>
        <p:spPr>
          <a:xfrm>
            <a:off x="2860910" y="5700380"/>
            <a:ext cx="4245022" cy="4419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3277b82dfb6_0_70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 Active + Passive</a:t>
            </a:r>
            <a:endParaRPr/>
          </a:p>
        </p:txBody>
      </p:sp>
      <p:sp>
        <p:nvSpPr>
          <p:cNvPr id="67" name="Google Shape;67;g3277b82dfb6_0_702"/>
          <p:cNvSpPr txBox="1">
            <a:spLocks noGrp="1"/>
          </p:cNvSpPr>
          <p:nvPr>
            <p:ph type="body" idx="1"/>
          </p:nvPr>
        </p:nvSpPr>
        <p:spPr>
          <a:xfrm>
            <a:off x="533400" y="936626"/>
            <a:ext cx="114681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Active-Passive interactions influence the overall RFIC performance</a:t>
            </a:r>
            <a:endParaRPr/>
          </a:p>
        </p:txBody>
      </p:sp>
      <p:sp>
        <p:nvSpPr>
          <p:cNvPr id="68" name="Google Shape;68;g3277b82dfb6_0_70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a:t>
            </a:fld>
            <a:endParaRPr/>
          </a:p>
        </p:txBody>
      </p:sp>
      <p:sp>
        <p:nvSpPr>
          <p:cNvPr id="69" name="Google Shape;69;g3277b82dfb6_0_702"/>
          <p:cNvSpPr txBox="1"/>
          <p:nvPr/>
        </p:nvSpPr>
        <p:spPr>
          <a:xfrm>
            <a:off x="1155666" y="1523752"/>
            <a:ext cx="2408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Active Components</a:t>
            </a:r>
            <a:endParaRPr sz="1400" b="0" i="0" u="none" strike="noStrike" cap="none">
              <a:solidFill>
                <a:srgbClr val="000000"/>
              </a:solidFill>
              <a:latin typeface="Arial"/>
              <a:ea typeface="Arial"/>
              <a:cs typeface="Arial"/>
              <a:sym typeface="Arial"/>
            </a:endParaRPr>
          </a:p>
        </p:txBody>
      </p:sp>
      <p:sp>
        <p:nvSpPr>
          <p:cNvPr id="70" name="Google Shape;70;g3277b82dfb6_0_702"/>
          <p:cNvSpPr txBox="1"/>
          <p:nvPr/>
        </p:nvSpPr>
        <p:spPr>
          <a:xfrm>
            <a:off x="996183" y="3351860"/>
            <a:ext cx="2608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Passive Components</a:t>
            </a:r>
            <a:endParaRPr sz="1400" b="0" i="0" u="none" strike="noStrike" cap="none">
              <a:solidFill>
                <a:srgbClr val="000000"/>
              </a:solidFill>
              <a:latin typeface="Arial"/>
              <a:ea typeface="Arial"/>
              <a:cs typeface="Arial"/>
              <a:sym typeface="Arial"/>
            </a:endParaRPr>
          </a:p>
        </p:txBody>
      </p:sp>
      <p:pic>
        <p:nvPicPr>
          <p:cNvPr id="71" name="Google Shape;71;g3277b82dfb6_0_702"/>
          <p:cNvPicPr preferRelativeResize="0"/>
          <p:nvPr/>
        </p:nvPicPr>
        <p:blipFill rotWithShape="1">
          <a:blip r:embed="rId3">
            <a:alphaModFix/>
          </a:blip>
          <a:srcRect/>
          <a:stretch/>
        </p:blipFill>
        <p:spPr>
          <a:xfrm>
            <a:off x="995345" y="2085375"/>
            <a:ext cx="1488802" cy="974436"/>
          </a:xfrm>
          <a:prstGeom prst="rect">
            <a:avLst/>
          </a:prstGeom>
          <a:noFill/>
          <a:ln>
            <a:noFill/>
          </a:ln>
        </p:spPr>
      </p:pic>
      <p:sp>
        <p:nvSpPr>
          <p:cNvPr id="72" name="Google Shape;72;g3277b82dfb6_0_702"/>
          <p:cNvSpPr txBox="1"/>
          <p:nvPr/>
        </p:nvSpPr>
        <p:spPr>
          <a:xfrm>
            <a:off x="3934603" y="1996123"/>
            <a:ext cx="6807000" cy="1347732"/>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Provides the essential power and gain</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Signal generation, amplification,…</a:t>
            </a:r>
            <a:endParaRPr sz="2400" b="0" i="0" u="none" strike="noStrike" cap="none" dirty="0">
              <a:solidFill>
                <a:srgbClr val="000000"/>
              </a:solidFill>
              <a:latin typeface="Arial"/>
              <a:ea typeface="Arial"/>
              <a:cs typeface="Arial"/>
              <a:sym typeface="Arial"/>
            </a:endParaRPr>
          </a:p>
        </p:txBody>
      </p:sp>
      <p:pic>
        <p:nvPicPr>
          <p:cNvPr id="73" name="Google Shape;73;g3277b82dfb6_0_702"/>
          <p:cNvPicPr preferRelativeResize="0"/>
          <p:nvPr/>
        </p:nvPicPr>
        <p:blipFill rotWithShape="1">
          <a:blip r:embed="rId4">
            <a:alphaModFix/>
          </a:blip>
          <a:srcRect r="62231"/>
          <a:stretch/>
        </p:blipFill>
        <p:spPr>
          <a:xfrm>
            <a:off x="2479105" y="1975995"/>
            <a:ext cx="1096537" cy="656577"/>
          </a:xfrm>
          <a:prstGeom prst="rect">
            <a:avLst/>
          </a:prstGeom>
          <a:noFill/>
          <a:ln>
            <a:noFill/>
          </a:ln>
        </p:spPr>
      </p:pic>
      <p:pic>
        <p:nvPicPr>
          <p:cNvPr id="74" name="Google Shape;74;g3277b82dfb6_0_702"/>
          <p:cNvPicPr preferRelativeResize="0"/>
          <p:nvPr/>
        </p:nvPicPr>
        <p:blipFill rotWithShape="1">
          <a:blip r:embed="rId4">
            <a:alphaModFix/>
          </a:blip>
          <a:srcRect l="64565"/>
          <a:stretch/>
        </p:blipFill>
        <p:spPr>
          <a:xfrm>
            <a:off x="2534371" y="2709262"/>
            <a:ext cx="1041272" cy="609112"/>
          </a:xfrm>
          <a:prstGeom prst="rect">
            <a:avLst/>
          </a:prstGeom>
          <a:noFill/>
          <a:ln>
            <a:noFill/>
          </a:ln>
        </p:spPr>
      </p:pic>
      <p:sp>
        <p:nvSpPr>
          <p:cNvPr id="75" name="Google Shape;75;g3277b82dfb6_0_702"/>
          <p:cNvSpPr txBox="1"/>
          <p:nvPr/>
        </p:nvSpPr>
        <p:spPr>
          <a:xfrm>
            <a:off x="3838729" y="3613963"/>
            <a:ext cx="8239800" cy="157877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Define the frequency response</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Impedance matching, filtering, phase shifting, stabilization, harmonic manipulation,…</a:t>
            </a:r>
            <a:endParaRPr sz="2400" b="0" i="0" u="none" strike="noStrike" cap="none" dirty="0">
              <a:solidFill>
                <a:srgbClr val="000000"/>
              </a:solidFill>
              <a:latin typeface="Arial"/>
              <a:ea typeface="Arial"/>
              <a:cs typeface="Arial"/>
              <a:sym typeface="Arial"/>
            </a:endParaRPr>
          </a:p>
        </p:txBody>
      </p:sp>
      <p:pic>
        <p:nvPicPr>
          <p:cNvPr id="76" name="Google Shape;76;g3277b82dfb6_0_702"/>
          <p:cNvPicPr preferRelativeResize="0"/>
          <p:nvPr/>
        </p:nvPicPr>
        <p:blipFill rotWithShape="1">
          <a:blip r:embed="rId5">
            <a:alphaModFix/>
          </a:blip>
          <a:srcRect l="5447" t="12973" r="60947" b="16633"/>
          <a:stretch/>
        </p:blipFill>
        <p:spPr>
          <a:xfrm>
            <a:off x="2784224" y="4496162"/>
            <a:ext cx="992180" cy="696578"/>
          </a:xfrm>
          <a:prstGeom prst="rect">
            <a:avLst/>
          </a:prstGeom>
          <a:noFill/>
          <a:ln>
            <a:noFill/>
          </a:ln>
        </p:spPr>
      </p:pic>
      <p:pic>
        <p:nvPicPr>
          <p:cNvPr id="77" name="Google Shape;77;g3277b82dfb6_0_702" descr="What is the Difference between MOM, MIM and MOS Capacitors? - Utmel"/>
          <p:cNvPicPr preferRelativeResize="0"/>
          <p:nvPr/>
        </p:nvPicPr>
        <p:blipFill rotWithShape="1">
          <a:blip r:embed="rId6">
            <a:alphaModFix/>
          </a:blip>
          <a:srcRect l="41314"/>
          <a:stretch/>
        </p:blipFill>
        <p:spPr>
          <a:xfrm>
            <a:off x="1741490" y="3828750"/>
            <a:ext cx="916746" cy="706220"/>
          </a:xfrm>
          <a:prstGeom prst="rect">
            <a:avLst/>
          </a:prstGeom>
          <a:noFill/>
          <a:ln>
            <a:noFill/>
          </a:ln>
        </p:spPr>
      </p:pic>
      <p:pic>
        <p:nvPicPr>
          <p:cNvPr id="78" name="Google Shape;78;g3277b82dfb6_0_702" descr="The Capacitor Symbol: A Crucial Element in Electronic Circuit Diagrams -  Xuansn Capacitor"/>
          <p:cNvPicPr preferRelativeResize="0"/>
          <p:nvPr/>
        </p:nvPicPr>
        <p:blipFill rotWithShape="1">
          <a:blip r:embed="rId7">
            <a:alphaModFix/>
          </a:blip>
          <a:srcRect/>
          <a:stretch/>
        </p:blipFill>
        <p:spPr>
          <a:xfrm rot="10800000">
            <a:off x="1848673" y="4773936"/>
            <a:ext cx="763430" cy="333364"/>
          </a:xfrm>
          <a:prstGeom prst="rect">
            <a:avLst/>
          </a:prstGeom>
          <a:noFill/>
          <a:ln>
            <a:noFill/>
          </a:ln>
        </p:spPr>
      </p:pic>
      <p:pic>
        <p:nvPicPr>
          <p:cNvPr id="79" name="Google Shape;79;g3277b82dfb6_0_702"/>
          <p:cNvPicPr preferRelativeResize="0"/>
          <p:nvPr/>
        </p:nvPicPr>
        <p:blipFill rotWithShape="1">
          <a:blip r:embed="rId5">
            <a:alphaModFix/>
          </a:blip>
          <a:srcRect l="69395" t="17063" r="4655" b="12543"/>
          <a:stretch/>
        </p:blipFill>
        <p:spPr>
          <a:xfrm>
            <a:off x="2657937" y="3611368"/>
            <a:ext cx="1134957" cy="1031942"/>
          </a:xfrm>
          <a:prstGeom prst="rect">
            <a:avLst/>
          </a:prstGeom>
          <a:noFill/>
          <a:ln>
            <a:noFill/>
          </a:ln>
        </p:spPr>
      </p:pic>
      <p:pic>
        <p:nvPicPr>
          <p:cNvPr id="80" name="Google Shape;80;g3277b82dfb6_0_702" descr="Why ground-ring of spiral inductor is narrow in PDK | Forum for Electronics"/>
          <p:cNvPicPr preferRelativeResize="0"/>
          <p:nvPr/>
        </p:nvPicPr>
        <p:blipFill rotWithShape="1">
          <a:blip r:embed="rId8">
            <a:alphaModFix/>
          </a:blip>
          <a:srcRect l="15413" t="16165" r="10014" b="6410"/>
          <a:stretch/>
        </p:blipFill>
        <p:spPr>
          <a:xfrm>
            <a:off x="686354" y="3871122"/>
            <a:ext cx="1023285" cy="647195"/>
          </a:xfrm>
          <a:prstGeom prst="rect">
            <a:avLst/>
          </a:prstGeom>
          <a:noFill/>
          <a:ln>
            <a:noFill/>
          </a:ln>
        </p:spPr>
      </p:pic>
      <p:pic>
        <p:nvPicPr>
          <p:cNvPr id="81" name="Google Shape;81;g3277b82dfb6_0_702" descr="What is the symbol for the inductor?"/>
          <p:cNvPicPr preferRelativeResize="0"/>
          <p:nvPr/>
        </p:nvPicPr>
        <p:blipFill rotWithShape="1">
          <a:blip r:embed="rId9">
            <a:alphaModFix/>
          </a:blip>
          <a:srcRect l="22335" t="36130" r="20275" b="29833"/>
          <a:stretch/>
        </p:blipFill>
        <p:spPr>
          <a:xfrm>
            <a:off x="697906" y="4654032"/>
            <a:ext cx="962326" cy="428065"/>
          </a:xfrm>
          <a:prstGeom prst="rect">
            <a:avLst/>
          </a:prstGeom>
          <a:noFill/>
          <a:ln>
            <a:noFill/>
          </a:ln>
        </p:spPr>
      </p:pic>
      <p:sp>
        <p:nvSpPr>
          <p:cNvPr id="82" name="Google Shape;82;g3277b82dfb6_0_702"/>
          <p:cNvSpPr txBox="1"/>
          <p:nvPr/>
        </p:nvSpPr>
        <p:spPr>
          <a:xfrm>
            <a:off x="2116971" y="4572795"/>
            <a:ext cx="27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000000"/>
                </a:solidFill>
                <a:latin typeface="Cambria Math"/>
                <a:ea typeface="Cambria Math"/>
                <a:cs typeface="Cambria Math"/>
                <a:sym typeface="Cambria Math"/>
              </a:rPr>
              <a:t>C</a:t>
            </a:r>
            <a:endParaRPr sz="1400" b="0" i="0" u="none" strike="noStrike" cap="none">
              <a:solidFill>
                <a:srgbClr val="000000"/>
              </a:solidFill>
              <a:latin typeface="Arial"/>
              <a:ea typeface="Arial"/>
              <a:cs typeface="Arial"/>
              <a:sym typeface="Arial"/>
            </a:endParaRPr>
          </a:p>
        </p:txBody>
      </p:sp>
      <p:sp>
        <p:nvSpPr>
          <p:cNvPr id="83" name="Google Shape;83;g3277b82dfb6_0_702"/>
          <p:cNvSpPr txBox="1">
            <a:spLocks noGrp="1"/>
          </p:cNvSpPr>
          <p:nvPr>
            <p:ph type="body" idx="1"/>
          </p:nvPr>
        </p:nvSpPr>
        <p:spPr>
          <a:xfrm>
            <a:off x="533400" y="5472978"/>
            <a:ext cx="11510400" cy="8925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The majority of RFIC design efforts are focused on </a:t>
            </a:r>
            <a:r>
              <a:rPr lang="en-US" b="1" dirty="0"/>
              <a:t>passive design and optimization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277b82dfb6_0_90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 and Future Directions</a:t>
            </a:r>
            <a:endParaRPr dirty="0"/>
          </a:p>
        </p:txBody>
      </p:sp>
      <p:sp>
        <p:nvSpPr>
          <p:cNvPr id="279" name="Google Shape;279;g3277b82dfb6_0_904"/>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Future Directions:</a:t>
            </a:r>
            <a:endParaRPr dirty="0"/>
          </a:p>
          <a:p>
            <a:pPr marL="914400" lvl="1" indent="-342900" algn="l" rtl="0">
              <a:lnSpc>
                <a:spcPct val="100000"/>
              </a:lnSpc>
              <a:spcBef>
                <a:spcPts val="360"/>
              </a:spcBef>
              <a:spcAft>
                <a:spcPts val="0"/>
              </a:spcAft>
              <a:buSzPts val="1800"/>
              <a:buFont typeface="Arial"/>
              <a:buChar char="•"/>
            </a:pPr>
            <a:r>
              <a:rPr lang="en-US" dirty="0"/>
              <a:t>Further exploration of methods to embed physical law into ML model architectures and training methods</a:t>
            </a:r>
            <a:endParaRPr dirty="0"/>
          </a:p>
          <a:p>
            <a:pPr marL="914400" lvl="1" indent="-342900" algn="l" rtl="0">
              <a:lnSpc>
                <a:spcPct val="100000"/>
              </a:lnSpc>
              <a:spcBef>
                <a:spcPts val="360"/>
              </a:spcBef>
              <a:spcAft>
                <a:spcPts val="0"/>
              </a:spcAft>
              <a:buSzPts val="1800"/>
              <a:buFont typeface="Arial"/>
              <a:buChar char="•"/>
            </a:pPr>
            <a:r>
              <a:rPr lang="en-US" dirty="0"/>
              <a:t>Use of fast solvers with optimal complexity and transfer learning for technology-agnostic applications</a:t>
            </a:r>
            <a:endParaRPr dirty="0"/>
          </a:p>
          <a:p>
            <a:pPr marL="914400" lvl="1" indent="-342900" algn="l" rtl="0">
              <a:lnSpc>
                <a:spcPct val="100000"/>
              </a:lnSpc>
              <a:spcBef>
                <a:spcPts val="360"/>
              </a:spcBef>
              <a:spcAft>
                <a:spcPts val="0"/>
              </a:spcAft>
              <a:buSzPts val="1800"/>
              <a:buFont typeface="Arial"/>
              <a:buChar char="•"/>
            </a:pPr>
            <a:r>
              <a:rPr lang="en-US" dirty="0"/>
              <a:t>Development of open-source datasets</a:t>
            </a:r>
            <a:endParaRPr dirty="0"/>
          </a:p>
          <a:p>
            <a:pPr marL="457200" lvl="0" indent="-228600" algn="l" rtl="0">
              <a:lnSpc>
                <a:spcPct val="100000"/>
              </a:lnSpc>
              <a:spcBef>
                <a:spcPts val="360"/>
              </a:spcBef>
              <a:spcAft>
                <a:spcPts val="0"/>
              </a:spcAft>
              <a:buSzPts val="1260"/>
              <a:buFont typeface="Arial"/>
              <a:buNone/>
            </a:pP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p:txBody>
      </p:sp>
      <p:sp>
        <p:nvSpPr>
          <p:cNvPr id="280" name="Google Shape;280;g3277b82dfb6_0_90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30</a:t>
            </a:fld>
            <a:endParaRPr/>
          </a:p>
        </p:txBody>
      </p:sp>
      <p:sp>
        <p:nvSpPr>
          <p:cNvPr id="5" name="Rounded Rectangle 4">
            <a:extLst>
              <a:ext uri="{FF2B5EF4-FFF2-40B4-BE49-F238E27FC236}">
                <a16:creationId xmlns:a16="http://schemas.microsoft.com/office/drawing/2014/main" id="{FE7B7734-FFBF-FCA1-CF92-E61A187E501F}"/>
              </a:ext>
            </a:extLst>
          </p:cNvPr>
          <p:cNvSpPr/>
          <p:nvPr/>
        </p:nvSpPr>
        <p:spPr>
          <a:xfrm>
            <a:off x="935389" y="4051797"/>
            <a:ext cx="2944530" cy="247504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75339B-B7BD-FB4E-D7E8-742A69C8F18A}"/>
                  </a:ext>
                </a:extLst>
              </p:cNvPr>
              <p:cNvSpPr txBox="1"/>
              <p:nvPr/>
            </p:nvSpPr>
            <p:spPr>
              <a:xfrm>
                <a:off x="411957" y="4373764"/>
                <a:ext cx="4034770" cy="22891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𝐸</m:t>
                          </m:r>
                        </m:e>
                      </m:acc>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𝜌</m:t>
                          </m:r>
                        </m:num>
                        <m:den>
                          <m:sSub>
                            <m:sSubPr>
                              <m:ctrlPr>
                                <a:rPr lang="en-US" sz="1800" i="1">
                                  <a:latin typeface="Cambria Math" panose="02040503050406030204" pitchFamily="18" charset="0"/>
                                </a:rPr>
                              </m:ctrlPr>
                            </m:sSubPr>
                            <m:e>
                              <m:r>
                                <a:rPr lang="en-US" sz="1800" i="1">
                                  <a:latin typeface="Cambria Math" panose="02040503050406030204" pitchFamily="18" charset="0"/>
                                </a:rPr>
                                <m:t>𝜀</m:t>
                              </m:r>
                            </m:e>
                            <m:sub>
                              <m:r>
                                <a:rPr lang="en-US" sz="1800" i="1">
                                  <a:latin typeface="Cambria Math" panose="02040503050406030204" pitchFamily="18" charset="0"/>
                                </a:rPr>
                                <m:t>𝑜</m:t>
                              </m:r>
                            </m:sub>
                          </m:sSub>
                        </m:den>
                      </m:f>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𝐵</m:t>
                          </m:r>
                        </m:e>
                      </m:acc>
                      <m:r>
                        <a:rPr lang="en-US" sz="1800" i="1">
                          <a:latin typeface="Cambria Math" panose="02040503050406030204" pitchFamily="18" charset="0"/>
                        </a:rPr>
                        <m:t>=0</m:t>
                      </m:r>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𝐸</m:t>
                          </m:r>
                        </m:e>
                      </m:acc>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𝐵</m:t>
                              </m:r>
                            </m:e>
                          </m:acc>
                        </m:num>
                        <m:den>
                          <m:r>
                            <a:rPr lang="en-US" sz="1800" i="1">
                              <a:latin typeface="Cambria Math" panose="02040503050406030204" pitchFamily="18" charset="0"/>
                            </a:rPr>
                            <m:t>𝜕</m:t>
                          </m:r>
                          <m:r>
                            <a:rPr lang="en-US" sz="1800" i="1">
                              <a:latin typeface="Cambria Math" panose="02040503050406030204" pitchFamily="18" charset="0"/>
                            </a:rPr>
                            <m:t>𝑡</m:t>
                          </m:r>
                        </m:den>
                      </m:f>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𝐵</m:t>
                          </m:r>
                        </m:e>
                      </m:acc>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𝜇</m:t>
                          </m:r>
                        </m:e>
                        <m:sub>
                          <m:r>
                            <a:rPr lang="en-US" sz="1800" i="1">
                              <a:latin typeface="Cambria Math" panose="02040503050406030204" pitchFamily="18" charset="0"/>
                            </a:rPr>
                            <m:t>𝑜</m:t>
                          </m:r>
                        </m:sub>
                      </m:sSub>
                      <m:acc>
                        <m:accPr>
                          <m:chr m:val="⃗"/>
                          <m:ctrlPr>
                            <a:rPr lang="en-US" sz="1800" i="1">
                              <a:latin typeface="Cambria Math" panose="02040503050406030204" pitchFamily="18" charset="0"/>
                            </a:rPr>
                          </m:ctrlPr>
                        </m:accPr>
                        <m:e>
                          <m:r>
                            <a:rPr lang="en-US" sz="1800" i="1">
                              <a:latin typeface="Cambria Math" panose="02040503050406030204" pitchFamily="18" charset="0"/>
                            </a:rPr>
                            <m:t>𝐽</m:t>
                          </m:r>
                        </m:e>
                      </m:acc>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𝜇</m:t>
                          </m:r>
                        </m:e>
                        <m:sub>
                          <m:r>
                            <a:rPr lang="en-US" sz="1800" i="1">
                              <a:latin typeface="Cambria Math" panose="02040503050406030204" pitchFamily="18" charset="0"/>
                            </a:rPr>
                            <m:t>𝑜</m:t>
                          </m:r>
                        </m:sub>
                      </m:sSub>
                      <m:sSub>
                        <m:sSubPr>
                          <m:ctrlPr>
                            <a:rPr lang="en-US" sz="1800" i="1">
                              <a:latin typeface="Cambria Math" panose="02040503050406030204" pitchFamily="18" charset="0"/>
                            </a:rPr>
                          </m:ctrlPr>
                        </m:sSubPr>
                        <m:e>
                          <m:r>
                            <a:rPr lang="en-US" sz="1800" i="1">
                              <a:latin typeface="Cambria Math" panose="02040503050406030204" pitchFamily="18" charset="0"/>
                            </a:rPr>
                            <m:t>𝜀</m:t>
                          </m:r>
                        </m:e>
                        <m:sub>
                          <m:r>
                            <a:rPr lang="en-US" sz="1800" i="1">
                              <a:latin typeface="Cambria Math" panose="02040503050406030204" pitchFamily="18" charset="0"/>
                            </a:rPr>
                            <m:t>𝑜</m:t>
                          </m:r>
                        </m:sub>
                      </m:sSub>
                      <m:f>
                        <m:fPr>
                          <m:ctrlPr>
                            <a:rPr lang="en-US" sz="1800" i="1">
                              <a:latin typeface="Cambria Math" panose="02040503050406030204" pitchFamily="18" charset="0"/>
                            </a:rPr>
                          </m:ctrlPr>
                        </m:fPr>
                        <m:num>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𝐸</m:t>
                              </m:r>
                            </m:e>
                          </m:acc>
                        </m:num>
                        <m:den>
                          <m:r>
                            <a:rPr lang="en-US" sz="1800" i="1">
                              <a:latin typeface="Cambria Math" panose="02040503050406030204" pitchFamily="18" charset="0"/>
                            </a:rPr>
                            <m:t>𝜕</m:t>
                          </m:r>
                          <m:r>
                            <a:rPr lang="en-US" sz="1800" i="1">
                              <a:latin typeface="Cambria Math" panose="02040503050406030204" pitchFamily="18" charset="0"/>
                            </a:rPr>
                            <m:t>𝑡</m:t>
                          </m:r>
                        </m:den>
                      </m:f>
                    </m:oMath>
                  </m:oMathPara>
                </a14:m>
                <a:endParaRPr lang="en-US" sz="1800" dirty="0"/>
              </a:p>
              <a:p>
                <a:endParaRPr lang="en-US" sz="1800" dirty="0"/>
              </a:p>
            </p:txBody>
          </p:sp>
        </mc:Choice>
        <mc:Fallback xmlns="">
          <p:sp>
            <p:nvSpPr>
              <p:cNvPr id="6" name="TextBox 5">
                <a:extLst>
                  <a:ext uri="{FF2B5EF4-FFF2-40B4-BE49-F238E27FC236}">
                    <a16:creationId xmlns:a16="http://schemas.microsoft.com/office/drawing/2014/main" id="{D375339B-B7BD-FB4E-D7E8-742A69C8F18A}"/>
                  </a:ext>
                </a:extLst>
              </p:cNvPr>
              <p:cNvSpPr txBox="1">
                <a:spLocks noRot="1" noChangeAspect="1" noMove="1" noResize="1" noEditPoints="1" noAdjustHandles="1" noChangeArrowheads="1" noChangeShapeType="1" noTextEdit="1"/>
              </p:cNvSpPr>
              <p:nvPr/>
            </p:nvSpPr>
            <p:spPr>
              <a:xfrm>
                <a:off x="411957" y="4373764"/>
                <a:ext cx="4034770" cy="2289153"/>
              </a:xfrm>
              <a:prstGeom prst="rect">
                <a:avLst/>
              </a:prstGeom>
              <a:blipFill>
                <a:blip r:embed="rId3"/>
                <a:stretch>
                  <a:fillRect/>
                </a:stretch>
              </a:blipFill>
            </p:spPr>
            <p:txBody>
              <a:bodyPr/>
              <a:lstStyle/>
              <a:p>
                <a:r>
                  <a:rPr lang="en-US">
                    <a:noFill/>
                  </a:rPr>
                  <a:t> </a:t>
                </a:r>
              </a:p>
            </p:txBody>
          </p:sp>
        </mc:Fallback>
      </mc:AlternateContent>
      <p:pic>
        <p:nvPicPr>
          <p:cNvPr id="7" name="Picture 2" descr="U-Net Explained: Understanding its Image Segmentation Architecture | by  Conor O'Sullivan | Towards Data Science">
            <a:extLst>
              <a:ext uri="{FF2B5EF4-FFF2-40B4-BE49-F238E27FC236}">
                <a16:creationId xmlns:a16="http://schemas.microsoft.com/office/drawing/2014/main" id="{BFB8CB05-BFE8-1EE6-C75C-51092B476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206" y="4147372"/>
            <a:ext cx="2434287" cy="11568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ully Connected vs Convolutional Neural Networks | by Pooja Mahajan | The  Startup | Medium">
            <a:extLst>
              <a:ext uri="{FF2B5EF4-FFF2-40B4-BE49-F238E27FC236}">
                <a16:creationId xmlns:a16="http://schemas.microsoft.com/office/drawing/2014/main" id="{F089D791-8132-7D91-5AD7-DBFC19D43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1644" y="5419209"/>
            <a:ext cx="1569646" cy="10943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What Are Graph Neural Networks? | NVIDIA Blogs">
            <a:extLst>
              <a:ext uri="{FF2B5EF4-FFF2-40B4-BE49-F238E27FC236}">
                <a16:creationId xmlns:a16="http://schemas.microsoft.com/office/drawing/2014/main" id="{423103F9-744A-9DE2-15B1-611BFC0633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3" t="8885" r="35860" b="18503"/>
          <a:stretch/>
        </p:blipFill>
        <p:spPr bwMode="auto">
          <a:xfrm>
            <a:off x="4817599" y="5399836"/>
            <a:ext cx="1278401" cy="11137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16C62EB-DBCD-300C-EE65-8873AF9A2D5A}"/>
              </a:ext>
            </a:extLst>
          </p:cNvPr>
          <p:cNvSpPr txBox="1"/>
          <p:nvPr/>
        </p:nvSpPr>
        <p:spPr>
          <a:xfrm>
            <a:off x="5449084" y="4051797"/>
            <a:ext cx="1646618" cy="369332"/>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ML Model</a:t>
            </a:r>
          </a:p>
        </p:txBody>
      </p:sp>
      <p:sp>
        <p:nvSpPr>
          <p:cNvPr id="12" name="TextBox 11">
            <a:extLst>
              <a:ext uri="{FF2B5EF4-FFF2-40B4-BE49-F238E27FC236}">
                <a16:creationId xmlns:a16="http://schemas.microsoft.com/office/drawing/2014/main" id="{0D22C9D3-A736-AD49-C220-05E2E5E1829E}"/>
              </a:ext>
            </a:extLst>
          </p:cNvPr>
          <p:cNvSpPr txBox="1"/>
          <p:nvPr/>
        </p:nvSpPr>
        <p:spPr>
          <a:xfrm>
            <a:off x="1236068" y="4051797"/>
            <a:ext cx="3128463" cy="369332"/>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Physics Knowledge</a:t>
            </a:r>
          </a:p>
        </p:txBody>
      </p:sp>
      <p:sp>
        <p:nvSpPr>
          <p:cNvPr id="13" name="Plus 10">
            <a:extLst>
              <a:ext uri="{FF2B5EF4-FFF2-40B4-BE49-F238E27FC236}">
                <a16:creationId xmlns:a16="http://schemas.microsoft.com/office/drawing/2014/main" id="{C65F96E3-00EC-609A-CA20-3A6633AFD406}"/>
              </a:ext>
            </a:extLst>
          </p:cNvPr>
          <p:cNvSpPr/>
          <p:nvPr/>
        </p:nvSpPr>
        <p:spPr>
          <a:xfrm>
            <a:off x="3871937" y="4855464"/>
            <a:ext cx="735907" cy="666750"/>
          </a:xfrm>
          <a:prstGeom prst="mathPlus">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1">
            <a:extLst>
              <a:ext uri="{FF2B5EF4-FFF2-40B4-BE49-F238E27FC236}">
                <a16:creationId xmlns:a16="http://schemas.microsoft.com/office/drawing/2014/main" id="{1191B2C8-AFEA-00D9-9B84-0903B25919D8}"/>
              </a:ext>
            </a:extLst>
          </p:cNvPr>
          <p:cNvSpPr/>
          <p:nvPr/>
        </p:nvSpPr>
        <p:spPr>
          <a:xfrm>
            <a:off x="7632138" y="4942078"/>
            <a:ext cx="914400" cy="49352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2">
            <a:extLst>
              <a:ext uri="{FF2B5EF4-FFF2-40B4-BE49-F238E27FC236}">
                <a16:creationId xmlns:a16="http://schemas.microsoft.com/office/drawing/2014/main" id="{050B140B-E4F5-81BD-456C-B16D4D969D92}"/>
              </a:ext>
            </a:extLst>
          </p:cNvPr>
          <p:cNvSpPr/>
          <p:nvPr/>
        </p:nvSpPr>
        <p:spPr>
          <a:xfrm>
            <a:off x="8610411" y="4531355"/>
            <a:ext cx="2792243" cy="1152525"/>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5CC330C-3AC6-1C91-82A4-CA0F4AC3969D}"/>
              </a:ext>
            </a:extLst>
          </p:cNvPr>
          <p:cNvSpPr txBox="1"/>
          <p:nvPr/>
        </p:nvSpPr>
        <p:spPr>
          <a:xfrm>
            <a:off x="8508141" y="4599785"/>
            <a:ext cx="2996508"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Physics-Informed</a:t>
            </a:r>
          </a:p>
          <a:p>
            <a:pPr algn="ctr"/>
            <a:r>
              <a:rPr lang="en-US" sz="2000" b="1" dirty="0">
                <a:latin typeface="Arial" panose="020B0604020202020204" pitchFamily="34" charset="0"/>
                <a:cs typeface="Arial" panose="020B0604020202020204" pitchFamily="34" charset="0"/>
              </a:rPr>
              <a:t>Physics-Augmented </a:t>
            </a:r>
          </a:p>
          <a:p>
            <a:pPr algn="ctr"/>
            <a:r>
              <a:rPr lang="en-US" sz="2000" b="1" dirty="0">
                <a:latin typeface="Arial" panose="020B0604020202020204" pitchFamily="34" charset="0"/>
                <a:cs typeface="Arial" panose="020B0604020202020204" pitchFamily="34" charset="0"/>
              </a:rPr>
              <a:t>ML Model</a:t>
            </a:r>
          </a:p>
        </p:txBody>
      </p:sp>
      <p:sp>
        <p:nvSpPr>
          <p:cNvPr id="17" name="Rounded Rectangle 4">
            <a:extLst>
              <a:ext uri="{FF2B5EF4-FFF2-40B4-BE49-F238E27FC236}">
                <a16:creationId xmlns:a16="http://schemas.microsoft.com/office/drawing/2014/main" id="{67A88E18-A246-0469-1AC8-92F5C30C64C6}"/>
              </a:ext>
            </a:extLst>
          </p:cNvPr>
          <p:cNvSpPr/>
          <p:nvPr/>
        </p:nvSpPr>
        <p:spPr>
          <a:xfrm>
            <a:off x="4623735" y="4051797"/>
            <a:ext cx="2944530" cy="247504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7" name="Picture 6" descr="A diagram of a circuit board&#10;&#10;Description automatically generated">
            <a:extLst>
              <a:ext uri="{FF2B5EF4-FFF2-40B4-BE49-F238E27FC236}">
                <a16:creationId xmlns:a16="http://schemas.microsoft.com/office/drawing/2014/main" id="{4E819B48-6781-E583-BF9F-0B3C4ED78FA3}"/>
              </a:ext>
            </a:extLst>
          </p:cNvPr>
          <p:cNvPicPr>
            <a:picLocks noChangeAspect="1"/>
          </p:cNvPicPr>
          <p:nvPr/>
        </p:nvPicPr>
        <p:blipFill>
          <a:blip r:embed="rId3"/>
          <a:stretch>
            <a:fillRect/>
          </a:stretch>
        </p:blipFill>
        <p:spPr>
          <a:xfrm>
            <a:off x="3527267" y="3627984"/>
            <a:ext cx="2419474" cy="2546481"/>
          </a:xfrm>
          <a:prstGeom prst="rect">
            <a:avLst/>
          </a:prstGeom>
        </p:spPr>
      </p:pic>
      <p:sp>
        <p:nvSpPr>
          <p:cNvPr id="92" name="Google Shape;92;g3277b82dfb6_0_724"/>
          <p:cNvSpPr txBox="1">
            <a:spLocks noGrp="1"/>
          </p:cNvSpPr>
          <p:nvPr>
            <p:ph type="body" idx="1"/>
          </p:nvPr>
        </p:nvSpPr>
        <p:spPr>
          <a:xfrm>
            <a:off x="533400" y="936626"/>
            <a:ext cx="11369700" cy="39927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Need to balance different design objectives across frequencies</a:t>
            </a:r>
            <a:endParaRPr dirty="0"/>
          </a:p>
          <a:p>
            <a:pPr marL="914400" lvl="1" indent="-342900" algn="l" rtl="0">
              <a:lnSpc>
                <a:spcPct val="100000"/>
              </a:lnSpc>
              <a:spcBef>
                <a:spcPts val="360"/>
              </a:spcBef>
              <a:spcAft>
                <a:spcPts val="0"/>
              </a:spcAft>
              <a:buSzPts val="1800"/>
              <a:buChar char="›"/>
            </a:pPr>
            <a:r>
              <a:rPr lang="en-US" dirty="0"/>
              <a:t>Minimize loss, maximize bandwidth, address impedance transformation</a:t>
            </a:r>
            <a:endParaRPr dirty="0"/>
          </a:p>
          <a:p>
            <a:pPr marL="457200" lvl="0" indent="-308610" algn="l" rtl="0">
              <a:lnSpc>
                <a:spcPct val="100000"/>
              </a:lnSpc>
              <a:spcBef>
                <a:spcPts val="360"/>
              </a:spcBef>
              <a:spcAft>
                <a:spcPts val="0"/>
              </a:spcAft>
              <a:buSzPts val="1260"/>
              <a:buChar char="⧫"/>
            </a:pPr>
            <a:r>
              <a:rPr lang="en-US" dirty="0"/>
              <a:t>Follows active component design and can limit their performance</a:t>
            </a:r>
            <a:endParaRPr dirty="0"/>
          </a:p>
          <a:p>
            <a:pPr marL="457200" lvl="0" indent="-308610" algn="l" rtl="0">
              <a:lnSpc>
                <a:spcPct val="100000"/>
              </a:lnSpc>
              <a:spcBef>
                <a:spcPts val="360"/>
              </a:spcBef>
              <a:spcAft>
                <a:spcPts val="0"/>
              </a:spcAft>
              <a:buSzPts val="1260"/>
              <a:buChar char="⧫"/>
            </a:pPr>
            <a:r>
              <a:rPr lang="en-US" dirty="0"/>
              <a:t>Occupy most of chip area</a:t>
            </a:r>
            <a:endParaRPr dirty="0"/>
          </a:p>
          <a:p>
            <a:pPr marL="914400" lvl="1" indent="-342900" algn="l" rtl="0">
              <a:lnSpc>
                <a:spcPct val="100000"/>
              </a:lnSpc>
              <a:spcBef>
                <a:spcPts val="360"/>
              </a:spcBef>
              <a:spcAft>
                <a:spcPts val="0"/>
              </a:spcAft>
              <a:buSzPts val="1800"/>
              <a:buChar char="›"/>
            </a:pPr>
            <a:r>
              <a:rPr lang="en-US" dirty="0"/>
              <a:t>e.g., the passive component in an RF power amplifier (PA) occupies over 80% of the core chip area</a:t>
            </a:r>
            <a:endParaRPr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p:txBody>
      </p:sp>
      <p:sp>
        <p:nvSpPr>
          <p:cNvPr id="90" name="Google Shape;90;g3277b82dfb6_0_72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Challenges</a:t>
            </a:r>
            <a:endParaRPr dirty="0"/>
          </a:p>
        </p:txBody>
      </p:sp>
      <p:sp>
        <p:nvSpPr>
          <p:cNvPr id="91" name="Google Shape;91;g3277b82dfb6_0_72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4</a:t>
            </a:fld>
            <a:endParaRPr/>
          </a:p>
        </p:txBody>
      </p:sp>
      <p:pic>
        <p:nvPicPr>
          <p:cNvPr id="93" name="Google Shape;93;g3277b82dfb6_0_724"/>
          <p:cNvPicPr preferRelativeResize="0"/>
          <p:nvPr/>
        </p:nvPicPr>
        <p:blipFill rotWithShape="1">
          <a:blip r:embed="rId4">
            <a:alphaModFix/>
          </a:blip>
          <a:srcRect/>
          <a:stretch/>
        </p:blipFill>
        <p:spPr>
          <a:xfrm>
            <a:off x="6041356" y="3974664"/>
            <a:ext cx="4315672" cy="2147085"/>
          </a:xfrm>
          <a:prstGeom prst="rect">
            <a:avLst/>
          </a:prstGeom>
          <a:noFill/>
          <a:ln>
            <a:noFill/>
          </a:ln>
        </p:spPr>
      </p:pic>
      <p:sp>
        <p:nvSpPr>
          <p:cNvPr id="94" name="Google Shape;94;g3277b82dfb6_0_724"/>
          <p:cNvSpPr txBox="1"/>
          <p:nvPr/>
        </p:nvSpPr>
        <p:spPr>
          <a:xfrm>
            <a:off x="7308921" y="6121749"/>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 JSSC’24]</a:t>
            </a:r>
            <a:endParaRPr sz="2000" b="0" i="0" u="none" strike="noStrike" cap="none" dirty="0">
              <a:solidFill>
                <a:srgbClr val="434343"/>
              </a:solidFill>
              <a:latin typeface="Arial"/>
              <a:ea typeface="Arial"/>
              <a:cs typeface="Arial"/>
              <a:sym typeface="Arial"/>
            </a:endParaRPr>
          </a:p>
        </p:txBody>
      </p:sp>
      <p:sp>
        <p:nvSpPr>
          <p:cNvPr id="95" name="Google Shape;95;g3277b82dfb6_0_724"/>
          <p:cNvSpPr txBox="1"/>
          <p:nvPr/>
        </p:nvSpPr>
        <p:spPr>
          <a:xfrm>
            <a:off x="3677043" y="621197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TMTT’23]</a:t>
            </a:r>
            <a:endParaRPr sz="2000" b="0" i="0" u="none" strike="noStrike" cap="none" dirty="0">
              <a:solidFill>
                <a:srgbClr val="434343"/>
              </a:solidFill>
              <a:latin typeface="Arial"/>
              <a:ea typeface="Arial"/>
              <a:cs typeface="Arial"/>
              <a:sym typeface="Arial"/>
            </a:endParaRPr>
          </a:p>
        </p:txBody>
      </p:sp>
      <p:pic>
        <p:nvPicPr>
          <p:cNvPr id="96" name="Google Shape;96;g3277b82dfb6_0_724"/>
          <p:cNvPicPr preferRelativeResize="0"/>
          <p:nvPr/>
        </p:nvPicPr>
        <p:blipFill rotWithShape="1">
          <a:blip r:embed="rId5">
            <a:alphaModFix/>
          </a:blip>
          <a:srcRect/>
          <a:stretch/>
        </p:blipFill>
        <p:spPr>
          <a:xfrm>
            <a:off x="575734" y="3755189"/>
            <a:ext cx="2744590" cy="2541496"/>
          </a:xfrm>
          <a:prstGeom prst="rect">
            <a:avLst/>
          </a:prstGeom>
          <a:noFill/>
          <a:ln>
            <a:noFill/>
          </a:ln>
        </p:spPr>
      </p:pic>
      <p:sp>
        <p:nvSpPr>
          <p:cNvPr id="97" name="Google Shape;97;g3277b82dfb6_0_724"/>
          <p:cNvSpPr txBox="1"/>
          <p:nvPr/>
        </p:nvSpPr>
        <p:spPr>
          <a:xfrm>
            <a:off x="843667" y="624895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JSSC’23]</a:t>
            </a:r>
            <a:endParaRPr sz="2000" b="0" i="0" u="none" strike="noStrike" cap="none" dirty="0">
              <a:solidFill>
                <a:srgbClr val="434343"/>
              </a:solidFill>
              <a:latin typeface="Arial"/>
              <a:ea typeface="Arial"/>
              <a:cs typeface="Arial"/>
              <a:sym typeface="Arial"/>
            </a:endParaRPr>
          </a:p>
        </p:txBody>
      </p:sp>
      <p:sp>
        <p:nvSpPr>
          <p:cNvPr id="98" name="Google Shape;98;g3277b82dfb6_0_724"/>
          <p:cNvSpPr/>
          <p:nvPr/>
        </p:nvSpPr>
        <p:spPr>
          <a:xfrm>
            <a:off x="13196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g3277b82dfb6_0_724"/>
          <p:cNvSpPr/>
          <p:nvPr/>
        </p:nvSpPr>
        <p:spPr>
          <a:xfrm>
            <a:off x="13196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3277b82dfb6_0_724"/>
          <p:cNvSpPr/>
          <p:nvPr/>
        </p:nvSpPr>
        <p:spPr>
          <a:xfrm>
            <a:off x="19038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3277b82dfb6_0_724"/>
          <p:cNvSpPr/>
          <p:nvPr/>
        </p:nvSpPr>
        <p:spPr>
          <a:xfrm>
            <a:off x="19038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g3277b82dfb6_0_724"/>
          <p:cNvSpPr/>
          <p:nvPr/>
        </p:nvSpPr>
        <p:spPr>
          <a:xfrm rot="10800000" flipH="1">
            <a:off x="2488036" y="4585314"/>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g3277b82dfb6_0_724"/>
          <p:cNvSpPr/>
          <p:nvPr/>
        </p:nvSpPr>
        <p:spPr>
          <a:xfrm rot="10800000" flipH="1">
            <a:off x="2488036" y="4878821"/>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g3277b82dfb6_0_724"/>
          <p:cNvSpPr/>
          <p:nvPr/>
        </p:nvSpPr>
        <p:spPr>
          <a:xfrm>
            <a:off x="4260042"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g3277b82dfb6_0_724"/>
          <p:cNvSpPr/>
          <p:nvPr/>
        </p:nvSpPr>
        <p:spPr>
          <a:xfrm>
            <a:off x="4260042"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g3277b82dfb6_0_724"/>
          <p:cNvSpPr/>
          <p:nvPr/>
        </p:nvSpPr>
        <p:spPr>
          <a:xfrm>
            <a:off x="4260042"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g3277b82dfb6_0_724"/>
          <p:cNvSpPr/>
          <p:nvPr/>
        </p:nvSpPr>
        <p:spPr>
          <a:xfrm>
            <a:off x="5150699"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g3277b82dfb6_0_724"/>
          <p:cNvSpPr/>
          <p:nvPr/>
        </p:nvSpPr>
        <p:spPr>
          <a:xfrm>
            <a:off x="5150699"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g3277b82dfb6_0_724"/>
          <p:cNvSpPr/>
          <p:nvPr/>
        </p:nvSpPr>
        <p:spPr>
          <a:xfrm>
            <a:off x="5150699"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g3277b82dfb6_0_724"/>
          <p:cNvSpPr/>
          <p:nvPr/>
        </p:nvSpPr>
        <p:spPr>
          <a:xfrm>
            <a:off x="4800737"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g3277b82dfb6_0_724"/>
          <p:cNvSpPr/>
          <p:nvPr/>
        </p:nvSpPr>
        <p:spPr>
          <a:xfrm>
            <a:off x="4800737"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g3277b82dfb6_0_724"/>
          <p:cNvSpPr/>
          <p:nvPr/>
        </p:nvSpPr>
        <p:spPr>
          <a:xfrm>
            <a:off x="4800737"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g3277b82dfb6_0_724"/>
          <p:cNvSpPr/>
          <p:nvPr/>
        </p:nvSpPr>
        <p:spPr>
          <a:xfrm>
            <a:off x="4610003"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g3277b82dfb6_0_724"/>
          <p:cNvSpPr/>
          <p:nvPr/>
        </p:nvSpPr>
        <p:spPr>
          <a:xfrm>
            <a:off x="4610003"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 name="Google Shape;115;g3277b82dfb6_0_724"/>
          <p:cNvSpPr/>
          <p:nvPr/>
        </p:nvSpPr>
        <p:spPr>
          <a:xfrm>
            <a:off x="4610003"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 name="Google Shape;116;g3277b82dfb6_0_724"/>
          <p:cNvSpPr/>
          <p:nvPr/>
        </p:nvSpPr>
        <p:spPr>
          <a:xfrm>
            <a:off x="4214185"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g3277b82dfb6_0_724"/>
          <p:cNvSpPr/>
          <p:nvPr/>
        </p:nvSpPr>
        <p:spPr>
          <a:xfrm>
            <a:off x="4214185"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 name="Google Shape;118;g3277b82dfb6_0_724"/>
          <p:cNvSpPr/>
          <p:nvPr/>
        </p:nvSpPr>
        <p:spPr>
          <a:xfrm>
            <a:off x="4214185"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 name="Google Shape;119;g3277b82dfb6_0_724"/>
          <p:cNvSpPr/>
          <p:nvPr/>
        </p:nvSpPr>
        <p:spPr>
          <a:xfrm>
            <a:off x="3913473"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0" name="Google Shape;120;g3277b82dfb6_0_724"/>
          <p:cNvSpPr/>
          <p:nvPr/>
        </p:nvSpPr>
        <p:spPr>
          <a:xfrm>
            <a:off x="3913473"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 name="Google Shape;121;g3277b82dfb6_0_724"/>
          <p:cNvSpPr/>
          <p:nvPr/>
        </p:nvSpPr>
        <p:spPr>
          <a:xfrm>
            <a:off x="3913473"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g3277b82dfb6_0_724"/>
          <p:cNvSpPr/>
          <p:nvPr/>
        </p:nvSpPr>
        <p:spPr>
          <a:xfrm>
            <a:off x="5497860"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g3277b82dfb6_0_724"/>
          <p:cNvSpPr/>
          <p:nvPr/>
        </p:nvSpPr>
        <p:spPr>
          <a:xfrm>
            <a:off x="5497860"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 name="Google Shape;124;g3277b82dfb6_0_724"/>
          <p:cNvSpPr/>
          <p:nvPr/>
        </p:nvSpPr>
        <p:spPr>
          <a:xfrm>
            <a:off x="5497860"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 name="Google Shape;125;g3277b82dfb6_0_724"/>
          <p:cNvSpPr/>
          <p:nvPr/>
        </p:nvSpPr>
        <p:spPr>
          <a:xfrm>
            <a:off x="5197148"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g3277b82dfb6_0_724"/>
          <p:cNvSpPr/>
          <p:nvPr/>
        </p:nvSpPr>
        <p:spPr>
          <a:xfrm>
            <a:off x="5197148"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 name="Google Shape;127;g3277b82dfb6_0_724"/>
          <p:cNvSpPr/>
          <p:nvPr/>
        </p:nvSpPr>
        <p:spPr>
          <a:xfrm>
            <a:off x="5197148"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g3277b82dfb6_0_724"/>
          <p:cNvSpPr/>
          <p:nvPr/>
        </p:nvSpPr>
        <p:spPr>
          <a:xfrm>
            <a:off x="70679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 name="Google Shape;129;g3277b82dfb6_0_724"/>
          <p:cNvSpPr/>
          <p:nvPr/>
        </p:nvSpPr>
        <p:spPr>
          <a:xfrm>
            <a:off x="707749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g3277b82dfb6_0_724"/>
          <p:cNvSpPr/>
          <p:nvPr/>
        </p:nvSpPr>
        <p:spPr>
          <a:xfrm>
            <a:off x="76362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g3277b82dfb6_0_724"/>
          <p:cNvSpPr/>
          <p:nvPr/>
        </p:nvSpPr>
        <p:spPr>
          <a:xfrm>
            <a:off x="76362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g3277b82dfb6_0_724"/>
          <p:cNvSpPr/>
          <p:nvPr/>
        </p:nvSpPr>
        <p:spPr>
          <a:xfrm>
            <a:off x="87030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g3277b82dfb6_0_724"/>
          <p:cNvSpPr/>
          <p:nvPr/>
        </p:nvSpPr>
        <p:spPr>
          <a:xfrm>
            <a:off x="87030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 name="Google Shape;134;g3277b82dfb6_0_724"/>
          <p:cNvSpPr/>
          <p:nvPr/>
        </p:nvSpPr>
        <p:spPr>
          <a:xfrm>
            <a:off x="92777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g3277b82dfb6_0_724"/>
          <p:cNvSpPr/>
          <p:nvPr/>
        </p:nvSpPr>
        <p:spPr>
          <a:xfrm>
            <a:off x="925173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128;g3277b82dfb6_0_724">
            <a:extLst>
              <a:ext uri="{FF2B5EF4-FFF2-40B4-BE49-F238E27FC236}">
                <a16:creationId xmlns:a16="http://schemas.microsoft.com/office/drawing/2014/main" id="{A83F6DDA-C8AD-A87A-EDA4-748C80697D6D}"/>
              </a:ext>
            </a:extLst>
          </p:cNvPr>
          <p:cNvSpPr/>
          <p:nvPr/>
        </p:nvSpPr>
        <p:spPr>
          <a:xfrm>
            <a:off x="10486734" y="4747238"/>
            <a:ext cx="486938" cy="188493"/>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0ECC0EA4-0DB1-07E1-B458-F69E7C07B282}"/>
              </a:ext>
            </a:extLst>
          </p:cNvPr>
          <p:cNvSpPr txBox="1"/>
          <p:nvPr/>
        </p:nvSpPr>
        <p:spPr>
          <a:xfrm>
            <a:off x="10637216" y="4618065"/>
            <a:ext cx="1732794" cy="400110"/>
          </a:xfrm>
          <a:prstGeom prst="rect">
            <a:avLst/>
          </a:prstGeom>
          <a:noFill/>
        </p:spPr>
        <p:txBody>
          <a:bodyPr wrap="square" rtlCol="0">
            <a:spAutoFit/>
          </a:bodyPr>
          <a:lstStyle/>
          <a:p>
            <a:pPr algn="ctr"/>
            <a:r>
              <a:rPr lang="en-US" sz="2000" dirty="0"/>
              <a:t>Actives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028" name="Picture 4">
            <a:extLst>
              <a:ext uri="{FF2B5EF4-FFF2-40B4-BE49-F238E27FC236}">
                <a16:creationId xmlns:a16="http://schemas.microsoft.com/office/drawing/2014/main" id="{FD371D66-B662-9702-82E4-96D566B00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40" name="Google Shape;140;g3277b82dfb6_0_775"/>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41" name="Google Shape;141;g3277b82dfb6_0_77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42" name="Google Shape;14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43" name="Google Shape;143;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44" name="Google Shape;144;g3277b82dfb6_0_775"/>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45" name="Google Shape;145;g3277b82dfb6_0_775"/>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46" name="Google Shape;146;g3277b82dfb6_0_775"/>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47" name="Google Shape;147;g3277b82dfb6_0_775"/>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48" name="Google Shape;148;g3277b82dfb6_0_775"/>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50" name="Google Shape;150;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51" name="Google Shape;151;g3277b82dfb6_0_775"/>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52" name="Google Shape;15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53" name="Google Shape;153;g3277b82dfb6_0_775"/>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 name="Google Shape;172;g3277b82dfb6_0_792">
            <a:extLst>
              <a:ext uri="{FF2B5EF4-FFF2-40B4-BE49-F238E27FC236}">
                <a16:creationId xmlns:a16="http://schemas.microsoft.com/office/drawing/2014/main" id="{4D5E7D0B-5FFE-75A4-A914-DF99819428EB}"/>
              </a:ext>
            </a:extLst>
          </p:cNvPr>
          <p:cNvSpPr/>
          <p:nvPr/>
        </p:nvSpPr>
        <p:spPr>
          <a:xfrm>
            <a:off x="8432247" y="1645714"/>
            <a:ext cx="1939420" cy="1239379"/>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Picture 4">
            <a:extLst>
              <a:ext uri="{FF2B5EF4-FFF2-40B4-BE49-F238E27FC236}">
                <a16:creationId xmlns:a16="http://schemas.microsoft.com/office/drawing/2014/main" id="{9AB78CAC-80AB-A4FE-E1BF-008B7AC22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58" name="Google Shape;158;g3277b82dfb6_0_792"/>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59" name="Google Shape;159;g3277b82dfb6_0_79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60" name="Google Shape;16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61" name="Google Shape;161;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62" name="Google Shape;162;g3277b82dfb6_0_792"/>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63" name="Google Shape;163;g3277b82dfb6_0_792"/>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64" name="Google Shape;164;g3277b82dfb6_0_792"/>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65" name="Google Shape;165;g3277b82dfb6_0_792"/>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66" name="Google Shape;166;g3277b82dfb6_0_792"/>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68" name="Google Shape;168;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69" name="Google Shape;169;g3277b82dfb6_0_792"/>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70" name="Google Shape;17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71" name="Google Shape;171;g3277b82dfb6_0_792"/>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172" name="Google Shape;172;g3277b82dfb6_0_792"/>
          <p:cNvSpPr/>
          <p:nvPr/>
        </p:nvSpPr>
        <p:spPr>
          <a:xfrm>
            <a:off x="8533847" y="2079554"/>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3277b82dfb6_0_810"/>
          <p:cNvSpPr txBox="1"/>
          <p:nvPr/>
        </p:nvSpPr>
        <p:spPr>
          <a:xfrm>
            <a:off x="518984" y="2606496"/>
            <a:ext cx="10988330" cy="111594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0" i="0" u="none" strike="noStrike" cap="none" dirty="0">
                <a:solidFill>
                  <a:schemeClr val="dk1"/>
                </a:solidFill>
                <a:latin typeface="Arial"/>
                <a:ea typeface="Arial"/>
                <a:cs typeface="Arial"/>
                <a:sym typeface="Arial"/>
              </a:rPr>
              <a:t>Replace EM simulation with ML surrogate models for faster performance evaluation </a:t>
            </a:r>
            <a:endParaRPr dirty="0"/>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p:txBody>
      </p:sp>
      <p:sp>
        <p:nvSpPr>
          <p:cNvPr id="179" name="Google Shape;179;g3277b82dfb6_0_8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ML Surrogate Modeling</a:t>
            </a:r>
            <a:endParaRPr/>
          </a:p>
        </p:txBody>
      </p:sp>
      <p:sp>
        <p:nvSpPr>
          <p:cNvPr id="180" name="Google Shape;180;g3277b82dfb6_0_810"/>
          <p:cNvSpPr txBox="1">
            <a:spLocks noGrp="1"/>
          </p:cNvSpPr>
          <p:nvPr>
            <p:ph type="body" idx="1"/>
          </p:nvPr>
        </p:nvSpPr>
        <p:spPr>
          <a:xfrm>
            <a:off x="518984" y="979219"/>
            <a:ext cx="7313602" cy="1908628"/>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EM simulation is the major bottleneck of RF manual design</a:t>
            </a:r>
            <a:endParaRPr dirty="0"/>
          </a:p>
          <a:p>
            <a:pPr marL="914400" lvl="1" indent="-342900" algn="l" rtl="0">
              <a:lnSpc>
                <a:spcPct val="100000"/>
              </a:lnSpc>
              <a:spcBef>
                <a:spcPts val="360"/>
              </a:spcBef>
              <a:spcAft>
                <a:spcPts val="0"/>
              </a:spcAft>
              <a:buSzPts val="1800"/>
              <a:buChar char="›"/>
            </a:pPr>
            <a:r>
              <a:rPr lang="en-US" dirty="0"/>
              <a:t>Solves Maxwell’s equations with 3D mesh</a:t>
            </a:r>
            <a:endParaRPr dirty="0"/>
          </a:p>
          <a:p>
            <a:pPr marL="0" lvl="0" indent="0" algn="l" rtl="0">
              <a:lnSpc>
                <a:spcPct val="100000"/>
              </a:lnSpc>
              <a:spcBef>
                <a:spcPts val="360"/>
              </a:spcBef>
              <a:spcAft>
                <a:spcPts val="0"/>
              </a:spcAft>
              <a:buSzPts val="1260"/>
              <a:buNone/>
            </a:pPr>
            <a:endParaRPr dirty="0"/>
          </a:p>
        </p:txBody>
      </p:sp>
      <p:sp>
        <p:nvSpPr>
          <p:cNvPr id="181" name="Google Shape;181;g3277b82dfb6_0_81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7</a:t>
            </a:fld>
            <a:endParaRPr/>
          </a:p>
        </p:txBody>
      </p:sp>
      <p:pic>
        <p:nvPicPr>
          <p:cNvPr id="182" name="Google Shape;182;g3277b82dfb6_0_810"/>
          <p:cNvPicPr preferRelativeResize="0"/>
          <p:nvPr/>
        </p:nvPicPr>
        <p:blipFill rotWithShape="1">
          <a:blip r:embed="rId3">
            <a:alphaModFix/>
          </a:blip>
          <a:srcRect/>
          <a:stretch/>
        </p:blipFill>
        <p:spPr>
          <a:xfrm>
            <a:off x="7387219" y="4407168"/>
            <a:ext cx="4250594" cy="890029"/>
          </a:xfrm>
          <a:prstGeom prst="rect">
            <a:avLst/>
          </a:prstGeom>
          <a:noFill/>
          <a:ln>
            <a:noFill/>
          </a:ln>
        </p:spPr>
      </p:pic>
      <p:sp>
        <p:nvSpPr>
          <p:cNvPr id="183" name="Google Shape;183;g3277b82dfb6_0_810"/>
          <p:cNvSpPr/>
          <p:nvPr/>
        </p:nvSpPr>
        <p:spPr>
          <a:xfrm>
            <a:off x="1073955" y="4051572"/>
            <a:ext cx="2373300" cy="1954500"/>
          </a:xfrm>
          <a:prstGeom prst="roundRect">
            <a:avLst>
              <a:gd name="adj" fmla="val 16667"/>
            </a:avLst>
          </a:prstGeom>
          <a:noFill/>
          <a:ln w="25400" cap="flat" cmpd="sng">
            <a:solidFill>
              <a:srgbClr val="1515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RF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Passive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Designs</a:t>
            </a:r>
            <a:endParaRPr sz="1500" b="0" i="0" u="none" strike="noStrike" cap="none">
              <a:solidFill>
                <a:schemeClr val="lt1"/>
              </a:solidFill>
              <a:latin typeface="Arial"/>
              <a:ea typeface="Arial"/>
              <a:cs typeface="Arial"/>
              <a:sym typeface="Arial"/>
            </a:endParaRPr>
          </a:p>
        </p:txBody>
      </p:sp>
      <p:sp>
        <p:nvSpPr>
          <p:cNvPr id="184" name="Google Shape;184;g3277b82dfb6_0_810"/>
          <p:cNvSpPr txBox="1"/>
          <p:nvPr/>
        </p:nvSpPr>
        <p:spPr>
          <a:xfrm>
            <a:off x="8118045" y="3919187"/>
            <a:ext cx="30000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S-parameters</a:t>
            </a:r>
            <a:endParaRPr sz="2000" b="0" i="0" u="none" strike="noStrike" cap="none">
              <a:solidFill>
                <a:schemeClr val="dk1"/>
              </a:solidFill>
              <a:latin typeface="Arial"/>
              <a:ea typeface="Arial"/>
              <a:cs typeface="Arial"/>
              <a:sym typeface="Arial"/>
            </a:endParaRPr>
          </a:p>
        </p:txBody>
      </p:sp>
      <p:pic>
        <p:nvPicPr>
          <p:cNvPr id="185" name="Google Shape;185;g3277b82dfb6_0_810" descr="A black background with a black square&#10;&#10;Description automatically generated with medium confidence"/>
          <p:cNvPicPr preferRelativeResize="0"/>
          <p:nvPr/>
        </p:nvPicPr>
        <p:blipFill rotWithShape="1">
          <a:blip r:embed="rId4">
            <a:alphaModFix/>
          </a:blip>
          <a:srcRect t="4385" b="19735"/>
          <a:stretch/>
        </p:blipFill>
        <p:spPr>
          <a:xfrm>
            <a:off x="4323803" y="4131695"/>
            <a:ext cx="2267197" cy="1720287"/>
          </a:xfrm>
          <a:prstGeom prst="rect">
            <a:avLst/>
          </a:prstGeom>
          <a:noFill/>
          <a:ln>
            <a:noFill/>
          </a:ln>
        </p:spPr>
      </p:pic>
      <p:sp>
        <p:nvSpPr>
          <p:cNvPr id="186" name="Google Shape;186;g3277b82dfb6_0_810"/>
          <p:cNvSpPr txBox="1"/>
          <p:nvPr/>
        </p:nvSpPr>
        <p:spPr>
          <a:xfrm>
            <a:off x="3756780" y="3659138"/>
            <a:ext cx="36693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ML Surrogate Model</a:t>
            </a:r>
            <a:endParaRPr sz="2000" b="0" i="0" u="none" strike="noStrike" cap="none">
              <a:solidFill>
                <a:schemeClr val="dk1"/>
              </a:solidFill>
              <a:latin typeface="Arial"/>
              <a:ea typeface="Arial"/>
              <a:cs typeface="Arial"/>
              <a:sym typeface="Arial"/>
            </a:endParaRPr>
          </a:p>
        </p:txBody>
      </p:sp>
      <p:cxnSp>
        <p:nvCxnSpPr>
          <p:cNvPr id="187" name="Google Shape;187;g3277b82dfb6_0_810"/>
          <p:cNvCxnSpPr/>
          <p:nvPr/>
        </p:nvCxnSpPr>
        <p:spPr>
          <a:xfrm>
            <a:off x="6481476" y="491527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88" name="Google Shape;188;g3277b82dfb6_0_810"/>
          <p:cNvCxnSpPr/>
          <p:nvPr/>
        </p:nvCxnSpPr>
        <p:spPr>
          <a:xfrm>
            <a:off x="3463697" y="499183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189" name="Google Shape;189;g3277b82dfb6_0_810"/>
          <p:cNvSpPr txBox="1"/>
          <p:nvPr/>
        </p:nvSpPr>
        <p:spPr>
          <a:xfrm>
            <a:off x="849179" y="3544831"/>
            <a:ext cx="25266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Passive Designs</a:t>
            </a:r>
            <a:endParaRPr sz="2000" b="0" i="0" u="none" strike="noStrike" cap="none">
              <a:solidFill>
                <a:schemeClr val="dk1"/>
              </a:solidFill>
              <a:latin typeface="Arial"/>
              <a:ea typeface="Arial"/>
              <a:cs typeface="Arial"/>
              <a:sym typeface="Arial"/>
            </a:endParaRPr>
          </a:p>
        </p:txBody>
      </p:sp>
      <p:pic>
        <p:nvPicPr>
          <p:cNvPr id="190" name="Google Shape;190;g3277b82dfb6_0_810"/>
          <p:cNvPicPr preferRelativeResize="0"/>
          <p:nvPr/>
        </p:nvPicPr>
        <p:blipFill rotWithShape="1">
          <a:blip r:embed="rId5">
            <a:alphaModFix/>
          </a:blip>
          <a:srcRect/>
          <a:stretch/>
        </p:blipFill>
        <p:spPr>
          <a:xfrm>
            <a:off x="1294539" y="4202779"/>
            <a:ext cx="1191604" cy="763603"/>
          </a:xfrm>
          <a:prstGeom prst="rect">
            <a:avLst/>
          </a:prstGeom>
          <a:noFill/>
          <a:ln>
            <a:noFill/>
          </a:ln>
        </p:spPr>
      </p:pic>
      <p:pic>
        <p:nvPicPr>
          <p:cNvPr id="191" name="Google Shape;191;g3277b82dfb6_0_810" descr="A red and white grid with many triangles&#10;&#10;Description automatically generated with medium confidence"/>
          <p:cNvPicPr preferRelativeResize="0"/>
          <p:nvPr/>
        </p:nvPicPr>
        <p:blipFill rotWithShape="1">
          <a:blip r:embed="rId6">
            <a:alphaModFix/>
          </a:blip>
          <a:srcRect/>
          <a:stretch/>
        </p:blipFill>
        <p:spPr>
          <a:xfrm>
            <a:off x="7808026" y="987924"/>
            <a:ext cx="4209752" cy="1476205"/>
          </a:xfrm>
          <a:prstGeom prst="rect">
            <a:avLst/>
          </a:prstGeom>
          <a:noFill/>
          <a:ln>
            <a:noFill/>
          </a:ln>
        </p:spPr>
      </p:pic>
      <p:pic>
        <p:nvPicPr>
          <p:cNvPr id="192" name="Google Shape;192;g3277b82dfb6_0_810"/>
          <p:cNvPicPr preferRelativeResize="0"/>
          <p:nvPr/>
        </p:nvPicPr>
        <p:blipFill rotWithShape="1">
          <a:blip r:embed="rId7">
            <a:alphaModFix/>
          </a:blip>
          <a:srcRect/>
          <a:stretch/>
        </p:blipFill>
        <p:spPr>
          <a:xfrm>
            <a:off x="1267922" y="5073464"/>
            <a:ext cx="791882" cy="839341"/>
          </a:xfrm>
          <a:prstGeom prst="rect">
            <a:avLst/>
          </a:prstGeom>
          <a:noFill/>
          <a:ln>
            <a:noFill/>
          </a:ln>
        </p:spPr>
      </p:pic>
      <p:pic>
        <p:nvPicPr>
          <p:cNvPr id="193" name="Google Shape;193;g3277b82dfb6_0_810"/>
          <p:cNvPicPr preferRelativeResize="0"/>
          <p:nvPr/>
        </p:nvPicPr>
        <p:blipFill rotWithShape="1">
          <a:blip r:embed="rId8">
            <a:alphaModFix/>
          </a:blip>
          <a:srcRect t="55389" r="79372"/>
          <a:stretch/>
        </p:blipFill>
        <p:spPr>
          <a:xfrm>
            <a:off x="2096869" y="5309886"/>
            <a:ext cx="1063600" cy="649612"/>
          </a:xfrm>
          <a:prstGeom prst="rect">
            <a:avLst/>
          </a:prstGeom>
          <a:noFill/>
          <a:ln>
            <a:noFill/>
          </a:ln>
        </p:spPr>
      </p:pic>
      <p:pic>
        <p:nvPicPr>
          <p:cNvPr id="194" name="Google Shape;194;g3277b82dfb6_0_810"/>
          <p:cNvPicPr preferRelativeResize="0"/>
          <p:nvPr/>
        </p:nvPicPr>
        <p:blipFill rotWithShape="1">
          <a:blip r:embed="rId9">
            <a:alphaModFix/>
          </a:blip>
          <a:srcRect l="77180" t="50826"/>
          <a:stretch/>
        </p:blipFill>
        <p:spPr>
          <a:xfrm>
            <a:off x="2519387" y="4326438"/>
            <a:ext cx="823146" cy="7300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6BB323FF-E570-8B8A-4640-F309860D946A}"/>
            </a:ext>
          </a:extLst>
        </p:cNvPr>
        <p:cNvGrpSpPr/>
        <p:nvPr/>
      </p:nvGrpSpPr>
      <p:grpSpPr>
        <a:xfrm>
          <a:off x="0" y="0"/>
          <a:ext cx="0" cy="0"/>
          <a:chOff x="0" y="0"/>
          <a:chExt cx="0" cy="0"/>
        </a:xfrm>
      </p:grpSpPr>
      <p:sp>
        <p:nvSpPr>
          <p:cNvPr id="179" name="Google Shape;179;g3277b82dfb6_0_810">
            <a:extLst>
              <a:ext uri="{FF2B5EF4-FFF2-40B4-BE49-F238E27FC236}">
                <a16:creationId xmlns:a16="http://schemas.microsoft.com/office/drawing/2014/main" id="{3FD7DA68-102F-0CF1-218E-9E804E72FE6A}"/>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181" name="Google Shape;181;g3277b82dfb6_0_810">
            <a:extLst>
              <a:ext uri="{FF2B5EF4-FFF2-40B4-BE49-F238E27FC236}">
                <a16:creationId xmlns:a16="http://schemas.microsoft.com/office/drawing/2014/main" id="{8022CF0E-CA40-3AA4-AAA8-B0694692F0E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8</a:t>
            </a:fld>
            <a:endParaRPr/>
          </a:p>
        </p:txBody>
      </p:sp>
      <p:sp>
        <p:nvSpPr>
          <p:cNvPr id="2" name="Google Shape;201;g3277b82dfb6_0_831">
            <a:extLst>
              <a:ext uri="{FF2B5EF4-FFF2-40B4-BE49-F238E27FC236}">
                <a16:creationId xmlns:a16="http://schemas.microsoft.com/office/drawing/2014/main" id="{0680A647-9CB1-B3A8-7795-C76700096E18}"/>
              </a:ext>
            </a:extLst>
          </p:cNvPr>
          <p:cNvSpPr txBox="1">
            <a:spLocks/>
          </p:cNvSpPr>
          <p:nvPr/>
        </p:nvSpPr>
        <p:spPr>
          <a:xfrm>
            <a:off x="510950" y="970005"/>
            <a:ext cx="11628079" cy="10341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457200" lvl="0" indent="-308610" algn="l" rtl="0">
              <a:lnSpc>
                <a:spcPct val="100000"/>
              </a:lnSpc>
              <a:spcBef>
                <a:spcPts val="360"/>
              </a:spcBef>
              <a:spcAft>
                <a:spcPts val="0"/>
              </a:spcAft>
              <a:buSzPts val="1260"/>
              <a:buChar char="⧫"/>
            </a:pPr>
            <a:r>
              <a:rPr lang="en-US" dirty="0"/>
              <a:t>S-parameters (Scattering parameters) </a:t>
            </a:r>
          </a:p>
          <a:p>
            <a:pPr lvl="1" indent="-308610">
              <a:buSzPts val="1260"/>
              <a:buChar char="⧫"/>
            </a:pPr>
            <a:endParaRPr lang="en-US" dirty="0"/>
          </a:p>
          <a:p>
            <a:pPr marL="0" lvl="0" indent="0" algn="l" rtl="0">
              <a:lnSpc>
                <a:spcPct val="100000"/>
              </a:lnSpc>
              <a:spcBef>
                <a:spcPts val="360"/>
              </a:spcBef>
              <a:spcAft>
                <a:spcPts val="0"/>
              </a:spcAft>
              <a:buSzPts val="1260"/>
              <a:buNone/>
            </a:pPr>
            <a:endParaRPr lang="en-US" dirty="0"/>
          </a:p>
        </p:txBody>
      </p:sp>
      <p:sp>
        <p:nvSpPr>
          <p:cNvPr id="4" name="Google Shape;83;g3277b82dfb6_0_702">
            <a:extLst>
              <a:ext uri="{FF2B5EF4-FFF2-40B4-BE49-F238E27FC236}">
                <a16:creationId xmlns:a16="http://schemas.microsoft.com/office/drawing/2014/main" id="{A4B28427-8BEB-031D-0A5F-2B3ACDB72AE2}"/>
              </a:ext>
            </a:extLst>
          </p:cNvPr>
          <p:cNvSpPr txBox="1">
            <a:spLocks noGrp="1"/>
          </p:cNvSpPr>
          <p:nvPr>
            <p:ph type="body" idx="1"/>
          </p:nvPr>
        </p:nvSpPr>
        <p:spPr>
          <a:xfrm>
            <a:off x="533400" y="4793355"/>
            <a:ext cx="11510400" cy="1479107"/>
          </a:xfrm>
          <a:prstGeom prst="rect">
            <a:avLst/>
          </a:prstGeom>
          <a:noFill/>
          <a:ln>
            <a:noFill/>
          </a:ln>
        </p:spPr>
        <p:txBody>
          <a:bodyPr spcFirstLastPara="1" wrap="square" lIns="91425" tIns="45700" rIns="91425" bIns="45700" anchor="t" anchorCtr="0">
            <a:noAutofit/>
          </a:bodyPr>
          <a:lstStyle/>
          <a:p>
            <a:pPr lvl="0"/>
            <a:r>
              <a:rPr lang="en-US" dirty="0"/>
              <a:t>Limited research on ML surrogate modeling for RF passive designs..</a:t>
            </a:r>
          </a:p>
          <a:p>
            <a:pPr lvl="0"/>
            <a:r>
              <a:rPr lang="en-US" dirty="0"/>
              <a:t>Include reviews of related works in package design</a:t>
            </a:r>
          </a:p>
        </p:txBody>
      </p:sp>
      <p:sp>
        <p:nvSpPr>
          <p:cNvPr id="6" name="Google Shape;201;g3277b82dfb6_0_831">
            <a:extLst>
              <a:ext uri="{FF2B5EF4-FFF2-40B4-BE49-F238E27FC236}">
                <a16:creationId xmlns:a16="http://schemas.microsoft.com/office/drawing/2014/main" id="{8635FAEC-DB31-2984-2143-0267CA305175}"/>
              </a:ext>
            </a:extLst>
          </p:cNvPr>
          <p:cNvSpPr txBox="1">
            <a:spLocks/>
          </p:cNvSpPr>
          <p:nvPr/>
        </p:nvSpPr>
        <p:spPr>
          <a:xfrm>
            <a:off x="510950" y="1550365"/>
            <a:ext cx="8689658" cy="27943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948690" lvl="1">
              <a:buSzPts val="1260"/>
              <a:buFont typeface="Arial" panose="020B0604020202020204" pitchFamily="34" charset="0"/>
              <a:buChar char="›"/>
            </a:pPr>
            <a:r>
              <a:rPr lang="en-US" dirty="0"/>
              <a:t>Describes the electrical behavior of a multi-port network</a:t>
            </a:r>
          </a:p>
          <a:p>
            <a:pPr marL="1405890" lvl="2">
              <a:buSzPts val="1260"/>
              <a:buFont typeface="Arial" panose="020B0604020202020204" pitchFamily="34" charset="0"/>
              <a:buChar char="•"/>
            </a:pPr>
            <a:r>
              <a:rPr lang="en-US" sz="2400" dirty="0"/>
              <a:t>Characterizes the voltage (power) being transferred between ports</a:t>
            </a:r>
            <a:endParaRPr lang="en-US" dirty="0"/>
          </a:p>
          <a:p>
            <a:pPr marL="948690" lvl="1">
              <a:buSzPts val="1260"/>
              <a:buFont typeface="Arial" panose="020B0604020202020204" pitchFamily="34" charset="0"/>
              <a:buChar char="›"/>
            </a:pPr>
            <a:r>
              <a:rPr lang="en-US" dirty="0"/>
              <a:t>Matrix of complex numbers over frequency</a:t>
            </a:r>
          </a:p>
          <a:p>
            <a:pPr marL="948690" lvl="1">
              <a:buSzPts val="1260"/>
              <a:buFont typeface="Arial" panose="020B0604020202020204" pitchFamily="34" charset="0"/>
              <a:buChar char="›"/>
            </a:pPr>
            <a:r>
              <a:rPr lang="en-US" dirty="0"/>
              <a:t>Can be converted to Z, Y-parameters or other metrics to analyze various characteristics</a:t>
            </a:r>
          </a:p>
        </p:txBody>
      </p:sp>
      <p:pic>
        <p:nvPicPr>
          <p:cNvPr id="7" name="Picture 6" descr="A graph of a frequency&#10;&#10;Description automatically generated">
            <a:extLst>
              <a:ext uri="{FF2B5EF4-FFF2-40B4-BE49-F238E27FC236}">
                <a16:creationId xmlns:a16="http://schemas.microsoft.com/office/drawing/2014/main" id="{9412888A-B697-BF78-4B35-63EACA1E53B1}"/>
              </a:ext>
            </a:extLst>
          </p:cNvPr>
          <p:cNvPicPr>
            <a:picLocks noChangeAspect="1"/>
          </p:cNvPicPr>
          <p:nvPr/>
        </p:nvPicPr>
        <p:blipFill>
          <a:blip r:embed="rId3"/>
          <a:stretch>
            <a:fillRect/>
          </a:stretch>
        </p:blipFill>
        <p:spPr>
          <a:xfrm>
            <a:off x="9200608" y="3059924"/>
            <a:ext cx="2706942" cy="1761201"/>
          </a:xfrm>
          <a:prstGeom prst="rect">
            <a:avLst/>
          </a:prstGeom>
        </p:spPr>
      </p:pic>
      <p:pic>
        <p:nvPicPr>
          <p:cNvPr id="9" name="Picture 8" descr="A graph of a blue line&#10;&#10;Description automatically generated">
            <a:extLst>
              <a:ext uri="{FF2B5EF4-FFF2-40B4-BE49-F238E27FC236}">
                <a16:creationId xmlns:a16="http://schemas.microsoft.com/office/drawing/2014/main" id="{0C3C4BAF-4F08-4086-9738-AD04F2B8DCF8}"/>
              </a:ext>
            </a:extLst>
          </p:cNvPr>
          <p:cNvPicPr>
            <a:picLocks noChangeAspect="1"/>
          </p:cNvPicPr>
          <p:nvPr/>
        </p:nvPicPr>
        <p:blipFill>
          <a:blip r:embed="rId4"/>
          <a:stretch>
            <a:fillRect/>
          </a:stretch>
        </p:blipFill>
        <p:spPr>
          <a:xfrm>
            <a:off x="9200608" y="1146728"/>
            <a:ext cx="2706942" cy="1800788"/>
          </a:xfrm>
          <a:prstGeom prst="rect">
            <a:avLst/>
          </a:prstGeom>
        </p:spPr>
      </p:pic>
      <p:sp>
        <p:nvSpPr>
          <p:cNvPr id="10" name="TextBox 9">
            <a:extLst>
              <a:ext uri="{FF2B5EF4-FFF2-40B4-BE49-F238E27FC236}">
                <a16:creationId xmlns:a16="http://schemas.microsoft.com/office/drawing/2014/main" id="{09E424CC-F61D-2DF7-4AEA-1AF912DE8C0B}"/>
              </a:ext>
            </a:extLst>
          </p:cNvPr>
          <p:cNvSpPr txBox="1"/>
          <p:nvPr/>
        </p:nvSpPr>
        <p:spPr>
          <a:xfrm>
            <a:off x="10018618" y="986583"/>
            <a:ext cx="1409360" cy="307777"/>
          </a:xfrm>
          <a:prstGeom prst="rect">
            <a:avLst/>
          </a:prstGeom>
          <a:noFill/>
        </p:spPr>
        <p:txBody>
          <a:bodyPr wrap="none" rtlCol="0">
            <a:spAutoFit/>
          </a:bodyPr>
          <a:lstStyle/>
          <a:p>
            <a:r>
              <a:rPr lang="en-US" dirty="0"/>
              <a:t>Low Pass Filter</a:t>
            </a:r>
          </a:p>
        </p:txBody>
      </p:sp>
      <p:sp>
        <p:nvSpPr>
          <p:cNvPr id="11" name="TextBox 10">
            <a:extLst>
              <a:ext uri="{FF2B5EF4-FFF2-40B4-BE49-F238E27FC236}">
                <a16:creationId xmlns:a16="http://schemas.microsoft.com/office/drawing/2014/main" id="{F605EE64-E3E6-8D62-FA8E-327C7B69D4C8}"/>
              </a:ext>
            </a:extLst>
          </p:cNvPr>
          <p:cNvSpPr txBox="1"/>
          <p:nvPr/>
        </p:nvSpPr>
        <p:spPr>
          <a:xfrm>
            <a:off x="9973734" y="2857787"/>
            <a:ext cx="1499128" cy="307777"/>
          </a:xfrm>
          <a:prstGeom prst="rect">
            <a:avLst/>
          </a:prstGeom>
          <a:noFill/>
        </p:spPr>
        <p:txBody>
          <a:bodyPr wrap="none" rtlCol="0">
            <a:spAutoFit/>
          </a:bodyPr>
          <a:lstStyle/>
          <a:p>
            <a:r>
              <a:rPr lang="en-US" dirty="0"/>
              <a:t>Band Pass Filter</a:t>
            </a:r>
          </a:p>
        </p:txBody>
      </p:sp>
    </p:spTree>
    <p:extLst>
      <p:ext uri="{BB962C8B-B14F-4D97-AF65-F5344CB8AC3E}">
        <p14:creationId xmlns:p14="http://schemas.microsoft.com/office/powerpoint/2010/main" val="27242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3277b82dfb6_0_83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200" name="Google Shape;200;g3277b82dfb6_0_83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9</a:t>
            </a:fld>
            <a:endParaRPr/>
          </a:p>
        </p:txBody>
      </p:sp>
      <p:sp>
        <p:nvSpPr>
          <p:cNvPr id="201" name="Google Shape;201;g3277b82dfb6_0_831"/>
          <p:cNvSpPr txBox="1">
            <a:spLocks noGrp="1"/>
          </p:cNvSpPr>
          <p:nvPr>
            <p:ph type="body" idx="1"/>
          </p:nvPr>
        </p:nvSpPr>
        <p:spPr>
          <a:xfrm>
            <a:off x="510951" y="977676"/>
            <a:ext cx="1140165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Categorize based on different representations</a:t>
            </a:r>
          </a:p>
          <a:p>
            <a:pPr marL="457200" lvl="0" indent="-308610" algn="l" rtl="0">
              <a:lnSpc>
                <a:spcPct val="100000"/>
              </a:lnSpc>
              <a:spcBef>
                <a:spcPts val="360"/>
              </a:spcBef>
              <a:spcAft>
                <a:spcPts val="0"/>
              </a:spcAft>
              <a:buSzPts val="1260"/>
              <a:buChar char="⧫"/>
            </a:pPr>
            <a:endParaRPr dirty="0"/>
          </a:p>
          <a:p>
            <a:pPr marL="457200" lvl="0" indent="-308610" algn="l" rtl="0">
              <a:lnSpc>
                <a:spcPct val="100000"/>
              </a:lnSpc>
              <a:spcBef>
                <a:spcPts val="360"/>
              </a:spcBef>
              <a:spcAft>
                <a:spcPts val="0"/>
              </a:spcAft>
              <a:buSzPts val="1260"/>
              <a:buChar char="⧫"/>
            </a:pPr>
            <a:r>
              <a:rPr lang="en-US" dirty="0"/>
              <a:t>Tabular (or Template) Based ML Modeling</a:t>
            </a:r>
            <a:endParaRPr dirty="0"/>
          </a:p>
          <a:p>
            <a:pPr marL="914400" lvl="1" indent="-342900" algn="l" rtl="0">
              <a:lnSpc>
                <a:spcPct val="100000"/>
              </a:lnSpc>
              <a:spcBef>
                <a:spcPts val="360"/>
              </a:spcBef>
              <a:spcAft>
                <a:spcPts val="0"/>
              </a:spcAft>
              <a:buSzPts val="1800"/>
              <a:buChar char="›"/>
            </a:pPr>
            <a:r>
              <a:rPr lang="en-US" dirty="0"/>
              <a:t>EM structures are represented using predefined templates and parameter sets (physical dimensions, material properties,..)</a:t>
            </a:r>
            <a:endParaRPr dirty="0"/>
          </a:p>
          <a:p>
            <a:pPr marL="457200" lvl="0" indent="-308610" algn="l" rtl="0">
              <a:lnSpc>
                <a:spcPct val="100000"/>
              </a:lnSpc>
              <a:spcBef>
                <a:spcPts val="360"/>
              </a:spcBef>
              <a:spcAft>
                <a:spcPts val="0"/>
              </a:spcAft>
              <a:buSzPts val="1260"/>
              <a:buChar char="⧫"/>
            </a:pPr>
            <a:r>
              <a:rPr lang="en-US" dirty="0"/>
              <a:t>Graph Based ML Modeling</a:t>
            </a:r>
            <a:endParaRPr dirty="0"/>
          </a:p>
          <a:p>
            <a:pPr marL="914400" lvl="1" indent="-342900" algn="l" rtl="0">
              <a:lnSpc>
                <a:spcPct val="100000"/>
              </a:lnSpc>
              <a:spcBef>
                <a:spcPts val="360"/>
              </a:spcBef>
              <a:spcAft>
                <a:spcPts val="0"/>
              </a:spcAft>
              <a:buSzPts val="1800"/>
              <a:buChar char="›"/>
            </a:pPr>
            <a:r>
              <a:rPr lang="en-US" dirty="0"/>
              <a:t>Metal traces in the EM structures are segmented to form graph representations</a:t>
            </a:r>
            <a:endParaRPr dirty="0"/>
          </a:p>
          <a:p>
            <a:pPr marL="457200" lvl="0" indent="-308610" algn="l" rtl="0">
              <a:lnSpc>
                <a:spcPct val="100000"/>
              </a:lnSpc>
              <a:spcBef>
                <a:spcPts val="360"/>
              </a:spcBef>
              <a:spcAft>
                <a:spcPts val="0"/>
              </a:spcAft>
              <a:buSzPts val="1260"/>
              <a:buChar char="⧫"/>
            </a:pPr>
            <a:r>
              <a:rPr lang="en-US" dirty="0"/>
              <a:t>Image Based ML Modeling</a:t>
            </a:r>
          </a:p>
          <a:p>
            <a:pPr marL="914400" lvl="1" indent="-342900" algn="l" rtl="0">
              <a:lnSpc>
                <a:spcPct val="100000"/>
              </a:lnSpc>
              <a:spcBef>
                <a:spcPts val="360"/>
              </a:spcBef>
              <a:spcAft>
                <a:spcPts val="0"/>
              </a:spcAft>
              <a:buSzPts val="1800"/>
              <a:buChar char="›"/>
            </a:pPr>
            <a:r>
              <a:rPr lang="en-US" dirty="0"/>
              <a:t>RF passive layouts are converted into layers of pixelated images representing metal or non-metal regions</a:t>
            </a:r>
          </a:p>
        </p:txBody>
      </p:sp>
    </p:spTree>
  </p:cSld>
  <p:clrMapOvr>
    <a:masterClrMapping/>
  </p:clrMapOvr>
</p:sld>
</file>

<file path=ppt/theme/theme1.xml><?xml version="1.0" encoding="utf-8"?>
<a:theme xmlns:a="http://schemas.openxmlformats.org/drawingml/2006/main" name="utda_template">
  <a:themeElements>
    <a:clrScheme name="utda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1141</TotalTime>
  <Words>2642</Words>
  <Application>Microsoft Office PowerPoint</Application>
  <PresentationFormat>Widescreen</PresentationFormat>
  <Paragraphs>434</Paragraphs>
  <Slides>30</Slides>
  <Notes>30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30</vt:i4>
      </vt:variant>
    </vt:vector>
  </HeadingPairs>
  <TitlesOfParts>
    <vt:vector size="36" baseType="lpstr">
      <vt:lpstr>Cambria Math</vt:lpstr>
      <vt:lpstr>Arial Black</vt:lpstr>
      <vt:lpstr>Times New Roman</vt:lpstr>
      <vt:lpstr>Arial</vt:lpstr>
      <vt:lpstr>Noto Sans Symbols</vt:lpstr>
      <vt:lpstr>utda_template</vt:lpstr>
      <vt:lpstr>ML-Assisted  RFIC Design Enablement: The New Frontier of AI for EDA</vt:lpstr>
      <vt:lpstr>RFIC (Radio Frequency Integrated Circuit)</vt:lpstr>
      <vt:lpstr>RFIC = Active + Passive</vt:lpstr>
      <vt:lpstr>RFIC Passive Design Challenges</vt:lpstr>
      <vt:lpstr>RFIC Passive Design Flow</vt:lpstr>
      <vt:lpstr>RFIC Passive Design Flow</vt:lpstr>
      <vt:lpstr>ML Surrogate Modeling</vt:lpstr>
      <vt:lpstr>ML Surrogate Modeling</vt:lpstr>
      <vt:lpstr>ML Surrogate Modeling</vt:lpstr>
      <vt:lpstr>Tabular (or Template) Based ML Modeling</vt:lpstr>
      <vt:lpstr>Graph Based ML Modeling</vt:lpstr>
      <vt:lpstr>Image Based ML Modeling</vt:lpstr>
      <vt:lpstr>ML Modeling: Challenges</vt:lpstr>
      <vt:lpstr>ML Modeling: Future Directions</vt:lpstr>
      <vt:lpstr>RFIC Passive Design Flow</vt:lpstr>
      <vt:lpstr>Inverse Design Optimization</vt:lpstr>
      <vt:lpstr>Tabular Design Space Optimization</vt:lpstr>
      <vt:lpstr>Pixelated Design Space Optimization</vt:lpstr>
      <vt:lpstr>Pixelated Design Space Optimization</vt:lpstr>
      <vt:lpstr>Hybrid Design Space Optimization</vt:lpstr>
      <vt:lpstr>Hybrid Design Space Optimization</vt:lpstr>
      <vt:lpstr>Inverse Design: Challenges</vt:lpstr>
      <vt:lpstr>Inverse Design: Future Direction</vt:lpstr>
      <vt:lpstr>Conclusion</vt:lpstr>
      <vt:lpstr>NSTC 1st Jump Start R&amp;D Program: AIDRFIC</vt:lpstr>
      <vt:lpstr>Thank You</vt:lpstr>
      <vt:lpstr>Pros and Cons of Different Approaches</vt:lpstr>
      <vt:lpstr>ML Modeling: Challenge and Future Directions</vt:lpstr>
      <vt:lpstr>ML Modeling: Challenge and Future Directions</vt:lpstr>
      <vt:lpstr>ML Modeling: Challenge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Pan</dc:creator>
  <cp:lastModifiedBy>Hyunsu Chae</cp:lastModifiedBy>
  <cp:revision>21</cp:revision>
  <dcterms:created xsi:type="dcterms:W3CDTF">2007-09-26T02:23:02Z</dcterms:created>
  <dcterms:modified xsi:type="dcterms:W3CDTF">2025-01-22T06:18:15Z</dcterms:modified>
</cp:coreProperties>
</file>